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Lst>
  <p:sldSz cy="6858000" cx="9144000"/>
  <p:notesSz cx="6797675" cy="9926625"/>
  <p:embeddedFontLst>
    <p:embeddedFont>
      <p:font typeface="Libre Baskerville"/>
      <p:regular r:id="rId11"/>
      <p:bold r:id="rId12"/>
      <p:italic r:id="rId13"/>
    </p:embeddedFont>
    <p:embeddedFont>
      <p:font typeface="Quintessential"/>
      <p:regular r:id="rId1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font" Target="fonts/LibreBaskerville-regular.fntdata"/><Relationship Id="rId10" Type="http://schemas.openxmlformats.org/officeDocument/2006/relationships/slide" Target="slides/slide5.xml"/><Relationship Id="rId13" Type="http://schemas.openxmlformats.org/officeDocument/2006/relationships/font" Target="fonts/LibreBaskerville-italic.fntdata"/><Relationship Id="rId12" Type="http://schemas.openxmlformats.org/officeDocument/2006/relationships/font" Target="fonts/LibreBaskerville-bold.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font" Target="fonts/Quintessential-regular.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2: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3: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p3: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4: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4: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5: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5: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2"/>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2"/>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4" name="Google Shape;14;p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0" name="Google Shape;20;p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4"/>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4"/>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26" name="Google Shape;26;p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5"/>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2" name="Google Shape;32;p5"/>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3" name="Google Shape;33;p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6"/>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39" name="Google Shape;39;p6"/>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0" name="Google Shape;40;p6"/>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1" name="Google Shape;41;p6"/>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2" name="Google Shape;42;p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9"/>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9"/>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57" name="Google Shape;57;p9"/>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58" name="Google Shape;58;p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0"/>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0"/>
          <p:cNvSpPr/>
          <p:nvPr>
            <p:ph idx="2" type="pic"/>
          </p:nvPr>
        </p:nvSpPr>
        <p:spPr>
          <a:xfrm>
            <a:off x="1792288" y="612775"/>
            <a:ext cx="5486400" cy="4114800"/>
          </a:xfrm>
          <a:prstGeom prst="rect">
            <a:avLst/>
          </a:prstGeom>
          <a:noFill/>
          <a:ln>
            <a:noFill/>
          </a:ln>
        </p:spPr>
        <p:txBody>
          <a:bodyPr anchorCtr="0" anchor="t" bIns="45700" lIns="91425" spcFirstLastPara="1" rIns="91425" wrap="square" tIns="45700">
            <a:noAutofit/>
          </a:bodyPr>
          <a:lstStyle>
            <a:lvl1pPr lvl="0" marR="0" rtl="0" algn="l">
              <a:spcBef>
                <a:spcPts val="64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spcBef>
                <a:spcPts val="56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spcBef>
                <a:spcPts val="48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64" name="Google Shape;64;p10"/>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5" name="Google Shape;65;p1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1"/>
          <p:cNvSpPr txBox="1"/>
          <p:nvPr>
            <p:ph idx="1" type="body"/>
          </p:nvPr>
        </p:nvSpPr>
        <p:spPr>
          <a:xfrm rot="5400000">
            <a:off x="2309018" y="-251619"/>
            <a:ext cx="4525963" cy="82296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1" name="Google Shape;71;p1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2"/>
          <p:cNvSpPr txBox="1"/>
          <p:nvPr>
            <p:ph type="title"/>
          </p:nvPr>
        </p:nvSpPr>
        <p:spPr>
          <a:xfrm rot="5400000">
            <a:off x="4732337" y="2171700"/>
            <a:ext cx="5851525" cy="20574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2"/>
          <p:cNvSpPr txBox="1"/>
          <p:nvPr>
            <p:ph idx="1" type="body"/>
          </p:nvPr>
        </p:nvSpPr>
        <p:spPr>
          <a:xfrm rot="5400000">
            <a:off x="541338" y="190501"/>
            <a:ext cx="5851525" cy="6019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7" name="Google Shape;77;p1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6B26B"/>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 name="Google Shape;8;p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image" Target="../media/image8.png"/><Relationship Id="rId5" Type="http://schemas.openxmlformats.org/officeDocument/2006/relationships/image" Target="../media/image10.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hyperlink" Target="http://www.youtube.com/watch?v=cPAbx5kgCJo" TargetMode="External"/><Relationship Id="rId6" Type="http://schemas.openxmlformats.org/officeDocument/2006/relationships/image" Target="../media/image1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5.png"/><Relationship Id="rId4" Type="http://schemas.openxmlformats.org/officeDocument/2006/relationships/image" Target="../media/image7.png"/><Relationship Id="rId5" Type="http://schemas.openxmlformats.org/officeDocument/2006/relationships/image" Target="../media/image3.png"/><Relationship Id="rId6" Type="http://schemas.openxmlformats.org/officeDocument/2006/relationships/image" Target="../media/image1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hyperlink" Target="http://www.youtube.com/watch?v=IIm8KtWE_Uw" TargetMode="External"/><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3"/>
          <p:cNvSpPr txBox="1"/>
          <p:nvPr>
            <p:ph idx="1" type="subTitle"/>
          </p:nvPr>
        </p:nvSpPr>
        <p:spPr>
          <a:xfrm>
            <a:off x="3447501" y="5899925"/>
            <a:ext cx="4539900" cy="648000"/>
          </a:xfrm>
          <a:prstGeom prst="rect">
            <a:avLst/>
          </a:prstGeom>
          <a:noFill/>
          <a:ln>
            <a:noFill/>
          </a:ln>
        </p:spPr>
        <p:txBody>
          <a:bodyPr anchorCtr="0" anchor="t" bIns="45700" lIns="91425" spcFirstLastPara="1" rIns="91425" wrap="square" tIns="45700">
            <a:normAutofit fontScale="47500"/>
          </a:bodyPr>
          <a:lstStyle/>
          <a:p>
            <a:pPr indent="0" lvl="0" marL="0" rtl="0" algn="l">
              <a:spcBef>
                <a:spcPts val="0"/>
              </a:spcBef>
              <a:spcAft>
                <a:spcPts val="0"/>
              </a:spcAft>
              <a:buClr>
                <a:schemeClr val="dk1"/>
              </a:buClr>
              <a:buSzPct val="100000"/>
              <a:buNone/>
            </a:pPr>
            <a:r>
              <a:rPr b="1" i="1" lang="en-GB" sz="7200">
                <a:solidFill>
                  <a:schemeClr val="dk1"/>
                </a:solidFill>
                <a:latin typeface="Libre Baskerville"/>
                <a:ea typeface="Libre Baskerville"/>
                <a:cs typeface="Libre Baskerville"/>
                <a:sym typeface="Libre Baskerville"/>
              </a:rPr>
              <a:t>Achievement Twins</a:t>
            </a:r>
            <a:endParaRPr b="1" i="1" sz="7200">
              <a:solidFill>
                <a:schemeClr val="dk1"/>
              </a:solidFill>
              <a:latin typeface="Libre Baskerville"/>
              <a:ea typeface="Libre Baskerville"/>
              <a:cs typeface="Libre Baskerville"/>
              <a:sym typeface="Libre Baskerville"/>
            </a:endParaRPr>
          </a:p>
        </p:txBody>
      </p:sp>
      <p:sp>
        <p:nvSpPr>
          <p:cNvPr id="85" name="Google Shape;85;p13"/>
          <p:cNvSpPr/>
          <p:nvPr/>
        </p:nvSpPr>
        <p:spPr>
          <a:xfrm>
            <a:off x="250388" y="364782"/>
            <a:ext cx="4105588" cy="378565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4800">
                <a:solidFill>
                  <a:schemeClr val="dk1"/>
                </a:solidFill>
                <a:latin typeface="Quintessential"/>
                <a:ea typeface="Quintessential"/>
                <a:cs typeface="Quintessential"/>
                <a:sym typeface="Quintessential"/>
              </a:rPr>
              <a:t>Mission to Help - Moana</a:t>
            </a:r>
            <a:endParaRPr b="1" sz="4800">
              <a:solidFill>
                <a:schemeClr val="dk1"/>
              </a:solidFill>
              <a:latin typeface="Quintessential"/>
              <a:ea typeface="Quintessential"/>
              <a:cs typeface="Quintessential"/>
              <a:sym typeface="Quintessential"/>
            </a:endParaRPr>
          </a:p>
        </p:txBody>
      </p:sp>
      <p:sp>
        <p:nvSpPr>
          <p:cNvPr id="86" name="Google Shape;86;p13"/>
          <p:cNvSpPr/>
          <p:nvPr/>
        </p:nvSpPr>
        <p:spPr>
          <a:xfrm>
            <a:off x="4951681" y="3194506"/>
            <a:ext cx="3944320" cy="224676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400">
                <a:solidFill>
                  <a:schemeClr val="dk1"/>
                </a:solidFill>
                <a:latin typeface="Quintessential"/>
                <a:ea typeface="Quintessential"/>
                <a:cs typeface="Quintessential"/>
                <a:sym typeface="Quintessential"/>
              </a:rPr>
              <a:t>‘Sharing the Mission’ – (Acts 6:2-13, 7:57-60) God’s Story 3 p.137</a:t>
            </a:r>
            <a:endParaRPr sz="3400">
              <a:solidFill>
                <a:schemeClr val="accent1"/>
              </a:solidFill>
              <a:latin typeface="Quintessential"/>
              <a:ea typeface="Quintessential"/>
              <a:cs typeface="Quintessential"/>
              <a:sym typeface="Quintessential"/>
            </a:endParaRPr>
          </a:p>
        </p:txBody>
      </p:sp>
      <p:sp>
        <p:nvSpPr>
          <p:cNvPr id="87" name="Google Shape;87;p13"/>
          <p:cNvSpPr/>
          <p:nvPr/>
        </p:nvSpPr>
        <p:spPr>
          <a:xfrm>
            <a:off x="4355976" y="188640"/>
            <a:ext cx="4540025" cy="76944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4400">
                <a:solidFill>
                  <a:schemeClr val="dk1"/>
                </a:solidFill>
                <a:latin typeface="Quintessential"/>
                <a:ea typeface="Quintessential"/>
                <a:cs typeface="Quintessential"/>
                <a:sym typeface="Quintessential"/>
              </a:rPr>
              <a:t>Scripture Link</a:t>
            </a:r>
            <a:endParaRPr sz="4400">
              <a:solidFill>
                <a:schemeClr val="dk1"/>
              </a:solidFill>
              <a:latin typeface="Calibri"/>
              <a:ea typeface="Calibri"/>
              <a:cs typeface="Calibri"/>
              <a:sym typeface="Calibri"/>
            </a:endParaRPr>
          </a:p>
        </p:txBody>
      </p:sp>
      <p:pic>
        <p:nvPicPr>
          <p:cNvPr descr="https://lh6.googleusercontent.com/B80-0XMOyDSE3iUrxI4ZagYuK_qc2nnZIpAChWqpQ2DEtGt5Eix_vObMA_6Sb6RQMVifR8qYbuQD-Gb14vgOtLapcf6BoXDETwxJQkev13P4MEkJh5bmWmj38QQATv1ytTeFffIJo58" id="88" name="Google Shape;88;p13"/>
          <p:cNvPicPr preferRelativeResize="0"/>
          <p:nvPr/>
        </p:nvPicPr>
        <p:blipFill rotWithShape="1">
          <a:blip r:embed="rId3">
            <a:alphaModFix/>
          </a:blip>
          <a:srcRect b="0" l="0" r="0" t="0"/>
          <a:stretch/>
        </p:blipFill>
        <p:spPr>
          <a:xfrm>
            <a:off x="7664896" y="5410944"/>
            <a:ext cx="1447056" cy="1447056"/>
          </a:xfrm>
          <a:prstGeom prst="rect">
            <a:avLst/>
          </a:prstGeom>
          <a:noFill/>
          <a:ln>
            <a:noFill/>
          </a:ln>
        </p:spPr>
      </p:pic>
      <p:pic>
        <p:nvPicPr>
          <p:cNvPr id="89" name="Google Shape;89;p13"/>
          <p:cNvPicPr preferRelativeResize="0"/>
          <p:nvPr/>
        </p:nvPicPr>
        <p:blipFill>
          <a:blip r:embed="rId4">
            <a:alphaModFix/>
          </a:blip>
          <a:stretch>
            <a:fillRect/>
          </a:stretch>
        </p:blipFill>
        <p:spPr>
          <a:xfrm>
            <a:off x="815000" y="2182484"/>
            <a:ext cx="2019300" cy="2257425"/>
          </a:xfrm>
          <a:prstGeom prst="rect">
            <a:avLst/>
          </a:prstGeom>
          <a:noFill/>
          <a:ln>
            <a:noFill/>
          </a:ln>
        </p:spPr>
      </p:pic>
      <p:pic>
        <p:nvPicPr>
          <p:cNvPr id="90" name="Google Shape;90;p13"/>
          <p:cNvPicPr preferRelativeResize="0"/>
          <p:nvPr/>
        </p:nvPicPr>
        <p:blipFill>
          <a:blip r:embed="rId5">
            <a:alphaModFix/>
          </a:blip>
          <a:stretch>
            <a:fillRect/>
          </a:stretch>
        </p:blipFill>
        <p:spPr>
          <a:xfrm>
            <a:off x="5936276" y="1110481"/>
            <a:ext cx="1975130" cy="1931625"/>
          </a:xfrm>
          <a:prstGeom prst="rect">
            <a:avLst/>
          </a:prstGeom>
          <a:noFill/>
          <a:ln>
            <a:noFill/>
          </a:ln>
        </p:spPr>
      </p:pic>
      <p:sp>
        <p:nvSpPr>
          <p:cNvPr id="91" name="Google Shape;91;p13"/>
          <p:cNvSpPr txBox="1"/>
          <p:nvPr/>
        </p:nvSpPr>
        <p:spPr>
          <a:xfrm>
            <a:off x="405475" y="4777675"/>
            <a:ext cx="3085200" cy="1231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3400">
                <a:latin typeface="Quintessential"/>
                <a:ea typeface="Quintessential"/>
                <a:cs typeface="Quintessential"/>
                <a:sym typeface="Quintessential"/>
              </a:rPr>
              <a:t>Intentional and Prophetic</a:t>
            </a:r>
            <a:endParaRPr b="1" sz="3400">
              <a:latin typeface="Quintessential"/>
              <a:ea typeface="Quintessential"/>
              <a:cs typeface="Quintessential"/>
              <a:sym typeface="Quintessent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pic>
        <p:nvPicPr>
          <p:cNvPr id="96" name="Google Shape;96;p14"/>
          <p:cNvPicPr preferRelativeResize="0"/>
          <p:nvPr/>
        </p:nvPicPr>
        <p:blipFill rotWithShape="1">
          <a:blip r:embed="rId3">
            <a:alphaModFix/>
          </a:blip>
          <a:srcRect b="0" l="0" r="0" t="0"/>
          <a:stretch/>
        </p:blipFill>
        <p:spPr>
          <a:xfrm>
            <a:off x="-651708" y="4139025"/>
            <a:ext cx="5893221" cy="2294308"/>
          </a:xfrm>
          <a:prstGeom prst="rect">
            <a:avLst/>
          </a:prstGeom>
          <a:noFill/>
          <a:ln>
            <a:noFill/>
          </a:ln>
        </p:spPr>
      </p:pic>
      <p:sp>
        <p:nvSpPr>
          <p:cNvPr id="97" name="Google Shape;97;p14"/>
          <p:cNvSpPr txBox="1"/>
          <p:nvPr/>
        </p:nvSpPr>
        <p:spPr>
          <a:xfrm>
            <a:off x="3179377" y="5899925"/>
            <a:ext cx="4808100" cy="648000"/>
          </a:xfrm>
          <a:prstGeom prst="rect">
            <a:avLst/>
          </a:prstGeom>
          <a:noFill/>
          <a:ln>
            <a:noFill/>
          </a:ln>
        </p:spPr>
        <p:txBody>
          <a:bodyPr anchorCtr="0" anchor="t" bIns="45700" lIns="91425" spcFirstLastPara="1" rIns="91425" wrap="square" tIns="45700">
            <a:normAutofit fontScale="55000" lnSpcReduction="10000"/>
          </a:bodyPr>
          <a:lstStyle/>
          <a:p>
            <a:pPr indent="0" lvl="0" marL="0" marR="0" rtl="0" algn="l">
              <a:spcBef>
                <a:spcPts val="0"/>
              </a:spcBef>
              <a:spcAft>
                <a:spcPts val="0"/>
              </a:spcAft>
              <a:buClr>
                <a:schemeClr val="dk1"/>
              </a:buClr>
              <a:buSzPct val="100000"/>
              <a:buFont typeface="Arial"/>
              <a:buNone/>
            </a:pPr>
            <a:r>
              <a:rPr b="1" i="1" lang="en-GB" sz="7200">
                <a:solidFill>
                  <a:schemeClr val="dk1"/>
                </a:solidFill>
                <a:latin typeface="Libre Baskerville"/>
                <a:ea typeface="Libre Baskerville"/>
                <a:cs typeface="Libre Baskerville"/>
                <a:sym typeface="Libre Baskerville"/>
              </a:rPr>
              <a:t>AchievementTwins</a:t>
            </a:r>
            <a:endParaRPr b="1" i="1" sz="7200">
              <a:solidFill>
                <a:schemeClr val="dk1"/>
              </a:solidFill>
              <a:latin typeface="Libre Baskerville"/>
              <a:ea typeface="Libre Baskerville"/>
              <a:cs typeface="Libre Baskerville"/>
              <a:sym typeface="Libre Baskerville"/>
            </a:endParaRPr>
          </a:p>
        </p:txBody>
      </p:sp>
      <p:pic>
        <p:nvPicPr>
          <p:cNvPr descr="https://lh6.googleusercontent.com/B80-0XMOyDSE3iUrxI4ZagYuK_qc2nnZIpAChWqpQ2DEtGt5Eix_vObMA_6Sb6RQMVifR8qYbuQD-Gb14vgOtLapcf6BoXDETwxJQkev13P4MEkJh5bmWmj38QQATv1ytTeFffIJo58" id="98" name="Google Shape;98;p14"/>
          <p:cNvPicPr preferRelativeResize="0"/>
          <p:nvPr/>
        </p:nvPicPr>
        <p:blipFill rotWithShape="1">
          <a:blip r:embed="rId4">
            <a:alphaModFix/>
          </a:blip>
          <a:srcRect b="0" l="0" r="0" t="0"/>
          <a:stretch/>
        </p:blipFill>
        <p:spPr>
          <a:xfrm>
            <a:off x="7664896" y="5410944"/>
            <a:ext cx="1447056" cy="1447056"/>
          </a:xfrm>
          <a:prstGeom prst="rect">
            <a:avLst/>
          </a:prstGeom>
          <a:noFill/>
          <a:ln>
            <a:noFill/>
          </a:ln>
        </p:spPr>
      </p:pic>
      <p:sp>
        <p:nvSpPr>
          <p:cNvPr id="99" name="Google Shape;99;p14"/>
          <p:cNvSpPr/>
          <p:nvPr/>
        </p:nvSpPr>
        <p:spPr>
          <a:xfrm>
            <a:off x="6537750" y="134175"/>
            <a:ext cx="2634600" cy="8436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4200">
                <a:solidFill>
                  <a:schemeClr val="dk1"/>
                </a:solidFill>
                <a:latin typeface="Quintessential"/>
                <a:ea typeface="Quintessential"/>
                <a:cs typeface="Quintessential"/>
                <a:sym typeface="Quintessential"/>
              </a:rPr>
              <a:t>How</a:t>
            </a:r>
            <a:r>
              <a:rPr b="1" lang="en-GB" sz="4200">
                <a:solidFill>
                  <a:schemeClr val="dk1"/>
                </a:solidFill>
                <a:latin typeface="Quintessential"/>
                <a:ea typeface="Quintessential"/>
                <a:cs typeface="Quintessential"/>
                <a:sym typeface="Quintessential"/>
              </a:rPr>
              <a:t> you got a mission? </a:t>
            </a:r>
            <a:r>
              <a:rPr b="1" lang="en-GB" sz="4200">
                <a:solidFill>
                  <a:schemeClr val="dk1"/>
                </a:solidFill>
                <a:latin typeface="Quintessential"/>
                <a:ea typeface="Quintessential"/>
                <a:cs typeface="Quintessential"/>
                <a:sym typeface="Quintessential"/>
              </a:rPr>
              <a:t>What</a:t>
            </a:r>
            <a:r>
              <a:rPr b="1" lang="en-GB" sz="4200">
                <a:solidFill>
                  <a:schemeClr val="dk1"/>
                </a:solidFill>
                <a:latin typeface="Quintessential"/>
                <a:ea typeface="Quintessential"/>
                <a:cs typeface="Quintessential"/>
                <a:sym typeface="Quintessential"/>
              </a:rPr>
              <a:t> is Moana’s?</a:t>
            </a:r>
            <a:endParaRPr b="1" sz="4200">
              <a:solidFill>
                <a:schemeClr val="dk1"/>
              </a:solidFill>
              <a:latin typeface="Quintessential"/>
              <a:ea typeface="Quintessential"/>
              <a:cs typeface="Quintessential"/>
              <a:sym typeface="Quintessential"/>
            </a:endParaRPr>
          </a:p>
        </p:txBody>
      </p:sp>
      <p:pic>
        <p:nvPicPr>
          <p:cNvPr descr="Disney's Moana is now streaming on Disney+.&#10;https://disneymusic.co/JoinDisneyPlus?iqid=dmvevo.moana&#10;&#10;&quot;How Far I'll Go&quot; from Disney's Moana&#10;Performed by: Auliʻi Cravalho&#10;Listen / download here:&#10;https://disneymusic.co/MVOSndtrkWS?iqid=dmvevo.moana&#10;&#10;Watch all Moana music videos featuring &quot;How Far I'll Go,&quot; &quot;You're Welcome,&quot; &quot;Shiny&quot; and more here:&#10;https://disneymusic.co/MVOSndtrkWS/Vevo?iqid=dmvevo.moana&#10;&#10;Subscribe to DisneyMusicVEVO 🔔 for all the latest Disney music videos!&#10;https://disneymusic.co/disneymusicYT?iqid=dmvevo.moana&#10;&#10;You might also like these playlists! ⤵️&#10;✨ Disney Hits: https://disneymusic.co/DisneyHitsPlaylists/vevo?iqid=dmvevo.moana&#10;🎤 Disney Sing-Alongs: https://disneymusic.co/SingAlongs/vevo?iqid=dmvevo.moana&#10;🎹 Disney Piano: https://disneymusic.co/PleasantPiano/vevo?iqid=dmvevo.moana&#10;🎸 Disney Guitar Playlist: https://disneymusic.co/DisneyGuitarMiller/vevo?iqid=dmvevo.moana?iqid=dmvevo.piano&#10;&#10;Disney+ is the ultimate streaming destination for entertainment from Disney, Pixar, Marvel, Star Wars, and National Geographic. Access it all at https://disneymusic.co/JoinDisneyPlus?iqid=dmvevo.moana.&#10;&#10;Connect with Disney Music:&#10;Instagram: https://instagram.com/disneymusic​&#10;Facebook: https://facebook.com/disneymusic​&#10;Twitter: https://twitter.com/disneymusic&#10;TikTok: https://tiktok.com/@disneymusic&#10;&#10;🎹 Moana Sheet Music:&#10;How Far I’ll Go (Alessia Cara version): http://bit.ly/HowFarIllGo_SheetMusic &#10;How Far I’ll Go (film version): http://bit.ly/HowFarIllGo_MovieVersion_SheetMusic &#10;Shiny: http://bit.ly/Shiny_SheetMusic&#10;You’re Welcome: http://bit.ly/YoureWelcome_SheetMusic&#10;I Am Moana: http://bit.ly/IAmMoana_SheetMusic &#10;Where You Are: http://bit.ly/WhereYouAre_SheetMusic&#10;Know Who You Are: http://bit.ly/KnowWhoYouAre_SheetMusic&#10;&#10;#Moana #HowFarIllGo #AuliiCravalho&#10;&#10;Music video by Auli'i Cravalho performing How Far I'll Go. (C) 2016 Walt Disney Records" id="100" name="Google Shape;100;p14" title="Auli'i Cravalho - How Far I'll Go (from Moana/Official Video)">
            <a:hlinkClick r:id="rId5"/>
          </p:cNvPr>
          <p:cNvPicPr preferRelativeResize="0"/>
          <p:nvPr/>
        </p:nvPicPr>
        <p:blipFill>
          <a:blip r:embed="rId6">
            <a:alphaModFix/>
          </a:blip>
          <a:stretch>
            <a:fillRect/>
          </a:stretch>
        </p:blipFill>
        <p:spPr>
          <a:xfrm>
            <a:off x="152400" y="152400"/>
            <a:ext cx="5716100" cy="42870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0"/>
                                        </p:tgtEl>
                                        <p:attrNameLst>
                                          <p:attrName>style.visibility</p:attrName>
                                        </p:attrNameLst>
                                      </p:cBhvr>
                                      <p:to>
                                        <p:strVal val="visible"/>
                                      </p:to>
                                    </p:set>
                                    <p:animEffect filter="fade" transition="in">
                                      <p:cBhvr>
                                        <p:cTn dur="1000"/>
                                        <p:tgtEl>
                                          <p:spTgt spid="10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pic>
        <p:nvPicPr>
          <p:cNvPr id="105" name="Google Shape;105;p15"/>
          <p:cNvPicPr preferRelativeResize="0"/>
          <p:nvPr/>
        </p:nvPicPr>
        <p:blipFill rotWithShape="1">
          <a:blip r:embed="rId3">
            <a:alphaModFix/>
          </a:blip>
          <a:srcRect b="0" l="0" r="0" t="0"/>
          <a:stretch/>
        </p:blipFill>
        <p:spPr>
          <a:xfrm>
            <a:off x="2028" y="110351"/>
            <a:ext cx="5011736" cy="1176337"/>
          </a:xfrm>
          <a:prstGeom prst="rect">
            <a:avLst/>
          </a:prstGeom>
          <a:noFill/>
          <a:ln>
            <a:noFill/>
          </a:ln>
        </p:spPr>
      </p:pic>
      <p:pic>
        <p:nvPicPr>
          <p:cNvPr id="106" name="Google Shape;106;p15"/>
          <p:cNvPicPr preferRelativeResize="0"/>
          <p:nvPr/>
        </p:nvPicPr>
        <p:blipFill rotWithShape="1">
          <a:blip r:embed="rId4">
            <a:alphaModFix/>
          </a:blip>
          <a:srcRect b="0" l="0" r="0" t="0"/>
          <a:stretch/>
        </p:blipFill>
        <p:spPr>
          <a:xfrm>
            <a:off x="2" y="5050698"/>
            <a:ext cx="3601200" cy="1807300"/>
          </a:xfrm>
          <a:prstGeom prst="rect">
            <a:avLst/>
          </a:prstGeom>
          <a:noFill/>
          <a:ln>
            <a:noFill/>
          </a:ln>
        </p:spPr>
      </p:pic>
      <p:pic>
        <p:nvPicPr>
          <p:cNvPr descr="https://lh6.googleusercontent.com/B80-0XMOyDSE3iUrxI4ZagYuK_qc2nnZIpAChWqpQ2DEtGt5Eix_vObMA_6Sb6RQMVifR8qYbuQD-Gb14vgOtLapcf6BoXDETwxJQkev13P4MEkJh5bmWmj38QQATv1ytTeFffIJo58" id="107" name="Google Shape;107;p15"/>
          <p:cNvPicPr preferRelativeResize="0"/>
          <p:nvPr/>
        </p:nvPicPr>
        <p:blipFill rotWithShape="1">
          <a:blip r:embed="rId5">
            <a:alphaModFix/>
          </a:blip>
          <a:srcRect b="0" l="0" r="0" t="0"/>
          <a:stretch/>
        </p:blipFill>
        <p:spPr>
          <a:xfrm>
            <a:off x="7664896" y="5410944"/>
            <a:ext cx="1447056" cy="1447056"/>
          </a:xfrm>
          <a:prstGeom prst="rect">
            <a:avLst/>
          </a:prstGeom>
          <a:noFill/>
          <a:ln>
            <a:noFill/>
          </a:ln>
        </p:spPr>
      </p:pic>
      <p:sp>
        <p:nvSpPr>
          <p:cNvPr id="108" name="Google Shape;108;p15"/>
          <p:cNvSpPr txBox="1"/>
          <p:nvPr/>
        </p:nvSpPr>
        <p:spPr>
          <a:xfrm>
            <a:off x="2856802" y="6055775"/>
            <a:ext cx="4808100" cy="648000"/>
          </a:xfrm>
          <a:prstGeom prst="rect">
            <a:avLst/>
          </a:prstGeom>
          <a:noFill/>
          <a:ln>
            <a:noFill/>
          </a:ln>
        </p:spPr>
        <p:txBody>
          <a:bodyPr anchorCtr="0" anchor="t" bIns="45700" lIns="91425" spcFirstLastPara="1" rIns="91425" wrap="square" tIns="45700">
            <a:normAutofit fontScale="55000" lnSpcReduction="10000"/>
          </a:bodyPr>
          <a:lstStyle/>
          <a:p>
            <a:pPr indent="0" lvl="0" marL="0" marR="0" rtl="0" algn="l">
              <a:spcBef>
                <a:spcPts val="0"/>
              </a:spcBef>
              <a:spcAft>
                <a:spcPts val="0"/>
              </a:spcAft>
              <a:buClr>
                <a:schemeClr val="dk1"/>
              </a:buClr>
              <a:buSzPct val="100000"/>
              <a:buFont typeface="Arial"/>
              <a:buNone/>
            </a:pPr>
            <a:r>
              <a:rPr b="1" i="1" lang="en-GB" sz="7200">
                <a:solidFill>
                  <a:schemeClr val="dk1"/>
                </a:solidFill>
                <a:latin typeface="Libre Baskerville"/>
                <a:ea typeface="Libre Baskerville"/>
                <a:cs typeface="Libre Baskerville"/>
                <a:sym typeface="Libre Baskerville"/>
              </a:rPr>
              <a:t>Achievement Twins</a:t>
            </a:r>
            <a:endParaRPr b="1" i="1" sz="7200">
              <a:solidFill>
                <a:schemeClr val="dk1"/>
              </a:solidFill>
              <a:latin typeface="Libre Baskerville"/>
              <a:ea typeface="Libre Baskerville"/>
              <a:cs typeface="Libre Baskerville"/>
              <a:sym typeface="Libre Baskerville"/>
            </a:endParaRPr>
          </a:p>
        </p:txBody>
      </p:sp>
      <p:pic>
        <p:nvPicPr>
          <p:cNvPr id="109" name="Google Shape;109;p15"/>
          <p:cNvPicPr preferRelativeResize="0"/>
          <p:nvPr/>
        </p:nvPicPr>
        <p:blipFill>
          <a:blip r:embed="rId6">
            <a:alphaModFix/>
          </a:blip>
          <a:stretch>
            <a:fillRect/>
          </a:stretch>
        </p:blipFill>
        <p:spPr>
          <a:xfrm>
            <a:off x="527875" y="1483263"/>
            <a:ext cx="2162175" cy="2114550"/>
          </a:xfrm>
          <a:prstGeom prst="rect">
            <a:avLst/>
          </a:prstGeom>
          <a:noFill/>
          <a:ln>
            <a:noFill/>
          </a:ln>
        </p:spPr>
      </p:pic>
      <p:sp>
        <p:nvSpPr>
          <p:cNvPr id="110" name="Google Shape;110;p15"/>
          <p:cNvSpPr txBox="1"/>
          <p:nvPr/>
        </p:nvSpPr>
        <p:spPr>
          <a:xfrm>
            <a:off x="4108175" y="1139850"/>
            <a:ext cx="3000000" cy="2801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3400">
                <a:solidFill>
                  <a:schemeClr val="dk1"/>
                </a:solidFill>
                <a:latin typeface="Quintessential"/>
                <a:ea typeface="Quintessential"/>
                <a:cs typeface="Quintessential"/>
                <a:sym typeface="Quintessential"/>
              </a:rPr>
              <a:t>‘Sharing the Mission’ – (Acts 6:2-13, 7:57-60) God’s Story 3 p.137</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16"/>
          <p:cNvSpPr/>
          <p:nvPr/>
        </p:nvSpPr>
        <p:spPr>
          <a:xfrm>
            <a:off x="136327" y="260648"/>
            <a:ext cx="5875833" cy="3046988"/>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4800">
                <a:solidFill>
                  <a:schemeClr val="dk1"/>
                </a:solidFill>
                <a:latin typeface="Quintessential"/>
                <a:ea typeface="Quintessential"/>
                <a:cs typeface="Quintessential"/>
                <a:sym typeface="Quintessential"/>
              </a:rPr>
              <a:t>Listen to </a:t>
            </a:r>
            <a:r>
              <a:rPr b="1" lang="en-GB" sz="4800">
                <a:solidFill>
                  <a:schemeClr val="dk1"/>
                </a:solidFill>
                <a:latin typeface="Quintessential"/>
                <a:ea typeface="Quintessential"/>
                <a:cs typeface="Quintessential"/>
                <a:sym typeface="Quintessential"/>
              </a:rPr>
              <a:t>the</a:t>
            </a:r>
            <a:r>
              <a:rPr b="1" lang="en-GB" sz="4800">
                <a:solidFill>
                  <a:schemeClr val="dk1"/>
                </a:solidFill>
                <a:latin typeface="Quintessential"/>
                <a:ea typeface="Quintessential"/>
                <a:cs typeface="Quintessential"/>
                <a:sym typeface="Quintessential"/>
              </a:rPr>
              <a:t> </a:t>
            </a:r>
            <a:r>
              <a:rPr b="1" lang="en-GB" sz="4800">
                <a:solidFill>
                  <a:schemeClr val="dk1"/>
                </a:solidFill>
                <a:latin typeface="Quintessential"/>
                <a:ea typeface="Quintessential"/>
                <a:cs typeface="Quintessential"/>
                <a:sym typeface="Quintessential"/>
              </a:rPr>
              <a:t>quiet</a:t>
            </a:r>
            <a:r>
              <a:rPr b="1" lang="en-GB" sz="4800">
                <a:solidFill>
                  <a:schemeClr val="dk1"/>
                </a:solidFill>
                <a:latin typeface="Quintessential"/>
                <a:ea typeface="Quintessential"/>
                <a:cs typeface="Quintessential"/>
                <a:sym typeface="Quintessential"/>
              </a:rPr>
              <a:t> music. How might you spread </a:t>
            </a:r>
            <a:r>
              <a:rPr b="1" lang="en-GB" sz="4800">
                <a:solidFill>
                  <a:schemeClr val="dk1"/>
                </a:solidFill>
                <a:latin typeface="Quintessential"/>
                <a:ea typeface="Quintessential"/>
                <a:cs typeface="Quintessential"/>
                <a:sym typeface="Quintessential"/>
              </a:rPr>
              <a:t>the</a:t>
            </a:r>
            <a:r>
              <a:rPr b="1" lang="en-GB" sz="4800">
                <a:solidFill>
                  <a:schemeClr val="dk1"/>
                </a:solidFill>
                <a:latin typeface="Quintessential"/>
                <a:ea typeface="Quintessential"/>
                <a:cs typeface="Quintessential"/>
                <a:sym typeface="Quintessential"/>
              </a:rPr>
              <a:t> Good News? </a:t>
            </a:r>
            <a:endParaRPr b="1" sz="4800">
              <a:solidFill>
                <a:schemeClr val="dk1"/>
              </a:solidFill>
              <a:latin typeface="Quintessential"/>
              <a:ea typeface="Quintessential"/>
              <a:cs typeface="Quintessential"/>
              <a:sym typeface="Quintessential"/>
            </a:endParaRPr>
          </a:p>
        </p:txBody>
      </p:sp>
      <p:sp>
        <p:nvSpPr>
          <p:cNvPr id="116" name="Google Shape;116;p16"/>
          <p:cNvSpPr/>
          <p:nvPr/>
        </p:nvSpPr>
        <p:spPr>
          <a:xfrm>
            <a:off x="323528" y="4833129"/>
            <a:ext cx="4799712" cy="132343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8000">
                <a:solidFill>
                  <a:schemeClr val="dk1"/>
                </a:solidFill>
                <a:latin typeface="Quintessential"/>
                <a:ea typeface="Quintessential"/>
                <a:cs typeface="Quintessential"/>
                <a:sym typeface="Quintessential"/>
              </a:rPr>
              <a:t>Respond</a:t>
            </a:r>
            <a:endParaRPr sz="8000">
              <a:solidFill>
                <a:schemeClr val="dk1"/>
              </a:solidFill>
              <a:latin typeface="Calibri"/>
              <a:ea typeface="Calibri"/>
              <a:cs typeface="Calibri"/>
              <a:sym typeface="Calibri"/>
            </a:endParaRPr>
          </a:p>
        </p:txBody>
      </p:sp>
      <p:pic>
        <p:nvPicPr>
          <p:cNvPr descr="Stream &amp; Download latest album, Rivers, Vol. 2 here: https://album.link/riversv2&#10;Subscribe To This YouTube Channel: https://www.youtube.com/user/dappytkeys?sub_confirmation=1&#10;&#10;Stream or Download DappyTKeys Music;&#10;iTunes &amp; Apple Music: http://tiny.cc/acxecz&#10;Spotify: https://sptfy.com/4HvK&#10;Amazon Music: https://music.amazon.com/artists/B07W18FQSP?tab=CATALOG&#10;Bandcamp: https://dappytkeys.bandcamp.com/&#10;&#10;Connect on Social Media;&#10;Instagram: https://www.instagram.com/dappytkeys/&#10;Twitter: https://twitter.com/dappytkeys&#10;Facebook: https://www.facebook.com/DappyTKeysPianoWorship/&#10;Official Website: https://www.timoladeru.com&#10;&#10;DappyTKeys Piano Worship is founded on the scripture from the book of 1 Samuel 16:23 (&quot;...David would take a harp and play it with his hand. Then Saul would become refreshed and well, and the distressing spirit would depart from him&quot;). My music is Anointed, Inspirational and God inspired; it's an overflow of time spent in God's presence and fellowship with the Holy Spirit. I pray you will be drawn to the love of God in Christ Jesus, you will experience a peace that pass all understanding, you will experience healing from your sickness, and May the peace of God which surpasses all understanding guard your heart and mind as you listen. Amen!&#10;..............................................................................&#10;You can support this ministry by donating here: &#10;PayPal: https://www.paypal.me/DappyTKeysUK&#10;Cash App: https://cash.app/%C2%A3DappyTKeys?qr=1" id="117" name="Google Shape;117;p16" title="REFLECTION -  Piano Instrumental | Meditation Music | Relaxation Music | Sleep Music | Study Music">
            <a:hlinkClick r:id="rId3"/>
          </p:cNvPr>
          <p:cNvPicPr preferRelativeResize="0"/>
          <p:nvPr/>
        </p:nvPicPr>
        <p:blipFill>
          <a:blip r:embed="rId4">
            <a:alphaModFix/>
          </a:blip>
          <a:stretch>
            <a:fillRect/>
          </a:stretch>
        </p:blipFill>
        <p:spPr>
          <a:xfrm>
            <a:off x="5275640" y="3460036"/>
            <a:ext cx="3715960" cy="278697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7"/>
                                        </p:tgtEl>
                                        <p:attrNameLst>
                                          <p:attrName>style.visibility</p:attrName>
                                        </p:attrNameLst>
                                      </p:cBhvr>
                                      <p:to>
                                        <p:strVal val="visible"/>
                                      </p:to>
                                    </p:set>
                                    <p:animEffect filter="fade" transition="in">
                                      <p:cBhvr>
                                        <p:cTn dur="1000"/>
                                        <p:tgtEl>
                                          <p:spTgt spid="11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pic>
        <p:nvPicPr>
          <p:cNvPr id="122" name="Google Shape;122;p17"/>
          <p:cNvPicPr preferRelativeResize="0"/>
          <p:nvPr/>
        </p:nvPicPr>
        <p:blipFill rotWithShape="1">
          <a:blip r:embed="rId3">
            <a:alphaModFix/>
          </a:blip>
          <a:srcRect b="0" l="0" r="0" t="0"/>
          <a:stretch/>
        </p:blipFill>
        <p:spPr>
          <a:xfrm>
            <a:off x="-20573" y="260648"/>
            <a:ext cx="6394182" cy="2376264"/>
          </a:xfrm>
          <a:prstGeom prst="rect">
            <a:avLst/>
          </a:prstGeom>
          <a:noFill/>
          <a:ln>
            <a:noFill/>
          </a:ln>
        </p:spPr>
      </p:pic>
      <p:sp>
        <p:nvSpPr>
          <p:cNvPr id="123" name="Google Shape;123;p17"/>
          <p:cNvSpPr/>
          <p:nvPr/>
        </p:nvSpPr>
        <p:spPr>
          <a:xfrm>
            <a:off x="250388" y="1988840"/>
            <a:ext cx="4105588" cy="2308324"/>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4800">
                <a:solidFill>
                  <a:schemeClr val="dk1"/>
                </a:solidFill>
                <a:latin typeface="Quintessential"/>
                <a:ea typeface="Quintessential"/>
                <a:cs typeface="Quintessential"/>
                <a:sym typeface="Quintessential"/>
              </a:rPr>
              <a:t>Spread God’s Good News</a:t>
            </a:r>
            <a:endParaRPr b="1" sz="4800">
              <a:solidFill>
                <a:schemeClr val="dk1"/>
              </a:solidFill>
              <a:latin typeface="Quintessential"/>
              <a:ea typeface="Quintessential"/>
              <a:cs typeface="Quintessential"/>
              <a:sym typeface="Quintessential"/>
            </a:endParaRPr>
          </a:p>
        </p:txBody>
      </p:sp>
      <p:pic>
        <p:nvPicPr>
          <p:cNvPr descr="https://lh6.googleusercontent.com/B80-0XMOyDSE3iUrxI4ZagYuK_qc2nnZIpAChWqpQ2DEtGt5Eix_vObMA_6Sb6RQMVifR8qYbuQD-Gb14vgOtLapcf6BoXDETwxJQkev13P4MEkJh5bmWmj38QQATv1ytTeFffIJo58" id="124" name="Google Shape;124;p17"/>
          <p:cNvPicPr preferRelativeResize="0"/>
          <p:nvPr/>
        </p:nvPicPr>
        <p:blipFill rotWithShape="1">
          <a:blip r:embed="rId4">
            <a:alphaModFix/>
          </a:blip>
          <a:srcRect b="0" l="0" r="0" t="0"/>
          <a:stretch/>
        </p:blipFill>
        <p:spPr>
          <a:xfrm>
            <a:off x="4762765" y="1896178"/>
            <a:ext cx="3675856" cy="3675856"/>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