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Lst>
  <p:sldSz cy="6858000" cx="9144000"/>
  <p:notesSz cx="6797675" cy="9926625"/>
  <p:embeddedFontLst>
    <p:embeddedFont>
      <p:font typeface="Lato"/>
      <p:regular r:id="rId14"/>
      <p:bold r:id="rId15"/>
      <p:italic r:id="rId16"/>
      <p:boldItalic r:id="rId17"/>
    </p:embeddedFont>
    <p:embeddedFont>
      <p:font typeface="Libre Baskerville"/>
      <p:regular r:id="rId18"/>
      <p:bold r:id="rId19"/>
      <p:italic r:id="rId20"/>
    </p:embeddedFont>
    <p:embeddedFont>
      <p:font typeface="Quintessential"/>
      <p:regular r:id="rId2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LibreBaskerville-italic.fntdata"/><Relationship Id="rId11" Type="http://schemas.openxmlformats.org/officeDocument/2006/relationships/slide" Target="slides/slide6.xml"/><Relationship Id="rId10" Type="http://schemas.openxmlformats.org/officeDocument/2006/relationships/slide" Target="slides/slide5.xml"/><Relationship Id="rId21" Type="http://schemas.openxmlformats.org/officeDocument/2006/relationships/font" Target="fonts/Quintessential-regular.fntdata"/><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font" Target="fonts/Lato-bold.fntdata"/><Relationship Id="rId14" Type="http://schemas.openxmlformats.org/officeDocument/2006/relationships/font" Target="fonts/Lato-regular.fntdata"/><Relationship Id="rId17" Type="http://schemas.openxmlformats.org/officeDocument/2006/relationships/font" Target="fonts/Lato-boldItalic.fntdata"/><Relationship Id="rId16" Type="http://schemas.openxmlformats.org/officeDocument/2006/relationships/font" Target="fonts/Lato-italic.fntdata"/><Relationship Id="rId5" Type="http://schemas.openxmlformats.org/officeDocument/2006/relationships/notesMaster" Target="notesMasters/notesMaster1.xml"/><Relationship Id="rId19" Type="http://schemas.openxmlformats.org/officeDocument/2006/relationships/font" Target="fonts/LibreBaskerville-bold.fntdata"/><Relationship Id="rId6" Type="http://schemas.openxmlformats.org/officeDocument/2006/relationships/slide" Target="slides/slide1.xml"/><Relationship Id="rId18" Type="http://schemas.openxmlformats.org/officeDocument/2006/relationships/font" Target="fonts/LibreBaskerville-regular.fntdata"/><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79750" y="4715125"/>
            <a:ext cx="5438125" cy="4466975"/>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g7f07433776_0_0: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p:spPr>
      </p:sp>
      <p:sp>
        <p:nvSpPr>
          <p:cNvPr id="82" name="Google Shape;82;g7f07433776_0_0:notes"/>
          <p:cNvSpPr txBox="1"/>
          <p:nvPr>
            <p:ph idx="1" type="body"/>
          </p:nvPr>
        </p:nvSpPr>
        <p:spPr>
          <a:xfrm>
            <a:off x="679750" y="4715125"/>
            <a:ext cx="5438100" cy="446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p1: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9" name="Google Shape;89;p1: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2: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2: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p4: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1" name="Google Shape;111;p4: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p3: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3: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p5: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5: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6: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6: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7: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7: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2"/>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2"/>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sp>
        <p:nvSpPr>
          <p:cNvPr id="14" name="Google Shape;14;p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7" name="Shape 17"/>
        <p:cNvGrpSpPr/>
        <p:nvPr/>
      </p:nvGrpSpPr>
      <p:grpSpPr>
        <a:xfrm>
          <a:off x="0" y="0"/>
          <a:ext cx="0" cy="0"/>
          <a:chOff x="0" y="0"/>
          <a:chExt cx="0" cy="0"/>
        </a:xfrm>
      </p:grpSpPr>
      <p:sp>
        <p:nvSpPr>
          <p:cNvPr id="18" name="Google Shape;18;p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4"/>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4" name="Google Shape;24;p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5"/>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Clr>
                <a:schemeClr val="dk1"/>
              </a:buClr>
              <a:buSzPts val="4000"/>
              <a:buFont typeface="Calibri"/>
              <a:buNone/>
              <a:defRPr b="1" sz="40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5"/>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Autofit/>
          </a:bodyPr>
          <a:lstStyle>
            <a:lvl1pPr indent="-228600" lvl="0" marL="457200" algn="l">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30" name="Google Shape;30;p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6"/>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6" name="Google Shape;36;p6"/>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7" name="Google Shape;37;p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7"/>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3" name="Google Shape;43;p7"/>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4" name="Google Shape;44;p7"/>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5" name="Google Shape;45;p7"/>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6" name="Google Shape;46;p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9"/>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9"/>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Autofit/>
          </a:bodyPr>
          <a:lstStyle>
            <a:lvl1pPr indent="-431800" lvl="0" marL="457200" algn="l">
              <a:spcBef>
                <a:spcPts val="640"/>
              </a:spcBef>
              <a:spcAft>
                <a:spcPts val="0"/>
              </a:spcAft>
              <a:buClr>
                <a:schemeClr val="dk1"/>
              </a:buClr>
              <a:buSzPts val="3200"/>
              <a:buChar char="•"/>
              <a:defRPr sz="3200"/>
            </a:lvl1pPr>
            <a:lvl2pPr indent="-406400" lvl="1" marL="914400" algn="l">
              <a:spcBef>
                <a:spcPts val="560"/>
              </a:spcBef>
              <a:spcAft>
                <a:spcPts val="0"/>
              </a:spcAft>
              <a:buClr>
                <a:schemeClr val="dk1"/>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55600" lvl="5" marL="2743200" algn="l">
              <a:spcBef>
                <a:spcPts val="400"/>
              </a:spcBef>
              <a:spcAft>
                <a:spcPts val="0"/>
              </a:spcAft>
              <a:buClr>
                <a:schemeClr val="dk1"/>
              </a:buClr>
              <a:buSzPts val="2000"/>
              <a:buChar char="•"/>
              <a:defRPr sz="2000"/>
            </a:lvl6pPr>
            <a:lvl7pPr indent="-355600" lvl="6" marL="3200400" algn="l">
              <a:spcBef>
                <a:spcPts val="400"/>
              </a:spcBef>
              <a:spcAft>
                <a:spcPts val="0"/>
              </a:spcAft>
              <a:buClr>
                <a:schemeClr val="dk1"/>
              </a:buClr>
              <a:buSzPts val="2000"/>
              <a:buChar char="•"/>
              <a:defRPr sz="2000"/>
            </a:lvl7pPr>
            <a:lvl8pPr indent="-355600" lvl="7" marL="3657600" algn="l">
              <a:spcBef>
                <a:spcPts val="400"/>
              </a:spcBef>
              <a:spcAft>
                <a:spcPts val="0"/>
              </a:spcAft>
              <a:buClr>
                <a:schemeClr val="dk1"/>
              </a:buClr>
              <a:buSzPts val="2000"/>
              <a:buChar char="•"/>
              <a:defRPr sz="2000"/>
            </a:lvl8pPr>
            <a:lvl9pPr indent="-355600" lvl="8" marL="4114800" algn="l">
              <a:spcBef>
                <a:spcPts val="400"/>
              </a:spcBef>
              <a:spcAft>
                <a:spcPts val="0"/>
              </a:spcAft>
              <a:buClr>
                <a:schemeClr val="dk1"/>
              </a:buClr>
              <a:buSzPts val="2000"/>
              <a:buChar char="•"/>
              <a:defRPr sz="2000"/>
            </a:lvl9pPr>
          </a:lstStyle>
          <a:p/>
        </p:txBody>
      </p:sp>
      <p:sp>
        <p:nvSpPr>
          <p:cNvPr id="57" name="Google Shape;57;p9"/>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58" name="Google Shape;58;p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0"/>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10"/>
          <p:cNvSpPr/>
          <p:nvPr>
            <p:ph idx="2" type="pic"/>
          </p:nvPr>
        </p:nvSpPr>
        <p:spPr>
          <a:xfrm>
            <a:off x="1792288" y="612775"/>
            <a:ext cx="5486400" cy="4114800"/>
          </a:xfrm>
          <a:prstGeom prst="rect">
            <a:avLst/>
          </a:prstGeom>
          <a:noFill/>
          <a:ln>
            <a:noFill/>
          </a:ln>
        </p:spPr>
        <p:txBody>
          <a:bodyPr anchorCtr="0" anchor="t" bIns="45700" lIns="91425" spcFirstLastPara="1" rIns="91425" wrap="square" tIns="45700">
            <a:noAutofit/>
          </a:bodyPr>
          <a:lstStyle>
            <a:lvl1pPr lvl="0" marR="0" rtl="0" algn="l">
              <a:spcBef>
                <a:spcPts val="64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spcBef>
                <a:spcPts val="56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spcBef>
                <a:spcPts val="48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64" name="Google Shape;64;p10"/>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5" name="Google Shape;65;p1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1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1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1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11"/>
          <p:cNvSpPr txBox="1"/>
          <p:nvPr>
            <p:ph idx="1" type="body"/>
          </p:nvPr>
        </p:nvSpPr>
        <p:spPr>
          <a:xfrm rot="5400000">
            <a:off x="2309018" y="-251619"/>
            <a:ext cx="4525963" cy="82296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1" name="Google Shape;71;p1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1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2"/>
          <p:cNvSpPr txBox="1"/>
          <p:nvPr>
            <p:ph type="title"/>
          </p:nvPr>
        </p:nvSpPr>
        <p:spPr>
          <a:xfrm rot="5400000">
            <a:off x="4732337" y="2171700"/>
            <a:ext cx="5851525" cy="20574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12"/>
          <p:cNvSpPr txBox="1"/>
          <p:nvPr>
            <p:ph idx="1" type="body"/>
          </p:nvPr>
        </p:nvSpPr>
        <p:spPr>
          <a:xfrm rot="5400000">
            <a:off x="541338" y="190501"/>
            <a:ext cx="5851525" cy="60198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7" name="Google Shape;77;p1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1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1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2D050"/>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8" name="Google Shape;8;p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hyperlink" Target="http://www.youtube.com/watch?v=rBF35invXZc" TargetMode="External"/><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3.jpg"/><Relationship Id="rId4" Type="http://schemas.openxmlformats.org/officeDocument/2006/relationships/image" Target="../media/image2.png"/><Relationship Id="rId5"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4.png"/><Relationship Id="rId4" Type="http://schemas.openxmlformats.org/officeDocument/2006/relationships/image" Target="../media/image3.jpg"/><Relationship Id="rId5" Type="http://schemas.openxmlformats.org/officeDocument/2006/relationships/image" Target="../media/image5.png"/><Relationship Id="rId6" Type="http://schemas.openxmlformats.org/officeDocument/2006/relationships/image" Target="../media/image12.png"/><Relationship Id="rId7" Type="http://schemas.openxmlformats.org/officeDocument/2006/relationships/image" Target="../media/image6.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5.png"/><Relationship Id="rId4" Type="http://schemas.openxmlformats.org/officeDocument/2006/relationships/hyperlink" Target="https://edengate.org.uk/about/"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7.png"/><Relationship Id="rId4" Type="http://schemas.openxmlformats.org/officeDocument/2006/relationships/image" Target="../media/image8.png"/><Relationship Id="rId5" Type="http://schemas.openxmlformats.org/officeDocument/2006/relationships/image" Target="../media/image3.jpg"/><Relationship Id="rId6" Type="http://schemas.openxmlformats.org/officeDocument/2006/relationships/image" Target="../media/image9.png"/><Relationship Id="rId7" Type="http://schemas.openxmlformats.org/officeDocument/2006/relationships/image" Target="../media/image1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3.jpg"/><Relationship Id="rId4" Type="http://schemas.openxmlformats.org/officeDocument/2006/relationships/image" Target="../media/image10.png"/><Relationship Id="rId5" Type="http://schemas.openxmlformats.org/officeDocument/2006/relationships/hyperlink" Target="http://www.youtube.com/watch?v=NHGhv28T56M" TargetMode="External"/><Relationship Id="rId6" Type="http://schemas.openxmlformats.org/officeDocument/2006/relationships/image" Target="../media/image11.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14.png"/><Relationship Id="rId4" Type="http://schemas.openxmlformats.org/officeDocument/2006/relationships/image" Target="../media/image3.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13.png"/><Relationship Id="rId4" Type="http://schemas.openxmlformats.org/officeDocument/2006/relationships/hyperlink" Target="http://www.youtube.com/watch?v=rBF35invXZc" TargetMode="External"/><Relationship Id="rId5"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3"/>
          <p:cNvSpPr txBox="1"/>
          <p:nvPr>
            <p:ph type="ctrTitle"/>
          </p:nvPr>
        </p:nvSpPr>
        <p:spPr>
          <a:xfrm>
            <a:off x="685800" y="2130425"/>
            <a:ext cx="7772400" cy="1470000"/>
          </a:xfrm>
          <a:prstGeom prst="rect">
            <a:avLst/>
          </a:prstGeom>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85" name="Google Shape;85;p13"/>
          <p:cNvSpPr txBox="1"/>
          <p:nvPr>
            <p:ph idx="1" type="subTitle"/>
          </p:nvPr>
        </p:nvSpPr>
        <p:spPr>
          <a:xfrm>
            <a:off x="1371600" y="3886200"/>
            <a:ext cx="6400800" cy="1752600"/>
          </a:xfrm>
          <a:prstGeom prst="rect">
            <a:avLst/>
          </a:prstGeom>
        </p:spPr>
        <p:txBody>
          <a:bodyPr anchorCtr="0" anchor="t" bIns="45700" lIns="91425" spcFirstLastPara="1" rIns="91425" wrap="square" tIns="45700">
            <a:noAutofit/>
          </a:bodyPr>
          <a:lstStyle/>
          <a:p>
            <a:pPr indent="0" lvl="0" marL="0" rtl="0" algn="ctr">
              <a:spcBef>
                <a:spcPts val="640"/>
              </a:spcBef>
              <a:spcAft>
                <a:spcPts val="0"/>
              </a:spcAft>
              <a:buNone/>
            </a:pPr>
            <a:r>
              <a:t/>
            </a:r>
            <a:endParaRPr/>
          </a:p>
        </p:txBody>
      </p:sp>
      <p:pic>
        <p:nvPicPr>
          <p:cNvPr descr="Calming Music - Relaxing Sleeping Music - Soothing Music - Stress Relief, Inner Peace &amp; Feeling Good. Calming, relaxing, soothing, peaceful, and tranquil music For ALL ages. We hope this music helps you recharge, rejuvenate and relax so you can keep finding the strength and light that is inside of you and keep on shining the beautiful and special light that you are! Remember you are loved! ❤️&#10;&#10;Here are some good tips and benefits to help you:&#10;&#10;🔆When to play the music:&#10;&#10;For relaxing, studying, meditation, yoga, nap time, quiet time, background music:&#10;Just click play and enjoy, wherever and whenever. &#10;&#10;For sleeping: &#10;We recommend putting on your favorite relaxing music around half an hour before bed or nap time. Allowing time to absorb the music and “wind” down before sleeping. You can use it to fall asleep and you can keep it on all night to sleep better.&#10;&#10;&#10;🔆 Benefits of Relaxing Music:&#10;&#10;🔸Improved sleep quality.&#10;🔸Calms down the mind&#10;🔸Reduce stress and anxiety&#10;🔸Trigger the release of sleep-friendly hormones, including serotonin &#10; and oxytocin &#10;🔸Releasing tension&#10;🔸Releasing negative emotions&#10;🔸Boost Brain Development&#10;🔸Pain Reduction &#10;🔸Quiet the nervous system&#10;&#10;&#10;🔆Creating a relaxing environment:&#10;&#10;Soft &amp; relaxing music played each night can not only help relax your child, but it can also help to create a sense of routine for your little one. Acting almost like a trigger, letting them know that it's time for bed, it's the perfect way to add another sense of familiarity - which can leave your child feeling more secure and therefore more relaxed. A sense of routine throughout the early stages will help to breed feelings of comfort and security throughout childhood.&#10;&#10;&#10;&#10;&#10;🔆 MINDFUL KIDS&#10;&#10;As parents of small children, we have experienced how helpful and effective it is to use this music to get our kids to relax and sleep more easily - as well as having a positive and calming effect on us grown-ups. Just click play and let the soothing and relaxing tones do the work.&#10;&#10;&#10;We really hope our channel creates much value for you and all who connect with us. We would LOVE for you to subscribe to this channel. Your support is an act of kindness that we deeply appreciate. It helps us reach more people and creating a positive impact in the lives of many. &#10;&#10;You are Appreciated. &#10;&#10;From Our Hearts to Yours,&#10;Britt Mari &amp; Kenneth &amp; Our Amazing Children Adrian &amp; Mira💞" id="86" name="Google Shape;86;p13" title="Calming Music | Relaxing Sleeping Music | Soothing Music | Stress Relief, Inner Peace &amp; Feeling Good">
            <a:hlinkClick r:id="rId3"/>
          </p:cNvPr>
          <p:cNvPicPr preferRelativeResize="0"/>
          <p:nvPr/>
        </p:nvPicPr>
        <p:blipFill>
          <a:blip r:embed="rId4">
            <a:alphaModFix/>
          </a:blip>
          <a:stretch>
            <a:fillRect/>
          </a:stretch>
        </p:blipFill>
        <p:spPr>
          <a:xfrm>
            <a:off x="561850" y="421375"/>
            <a:ext cx="7841575" cy="58812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 name="Shape 90"/>
        <p:cNvGrpSpPr/>
        <p:nvPr/>
      </p:nvGrpSpPr>
      <p:grpSpPr>
        <a:xfrm>
          <a:off x="0" y="0"/>
          <a:ext cx="0" cy="0"/>
          <a:chOff x="0" y="0"/>
          <a:chExt cx="0" cy="0"/>
        </a:xfrm>
      </p:grpSpPr>
      <p:pic>
        <p:nvPicPr>
          <p:cNvPr descr="T:\growth minset\Dewi Dream Team Pictures\Norman.jpg" id="91" name="Google Shape;91;p14"/>
          <p:cNvPicPr preferRelativeResize="0"/>
          <p:nvPr/>
        </p:nvPicPr>
        <p:blipFill rotWithShape="1">
          <a:blip r:embed="rId3">
            <a:alphaModFix/>
          </a:blip>
          <a:srcRect b="0" l="0" r="0" t="0"/>
          <a:stretch/>
        </p:blipFill>
        <p:spPr>
          <a:xfrm>
            <a:off x="8014692" y="5502830"/>
            <a:ext cx="1129308" cy="1355170"/>
          </a:xfrm>
          <a:prstGeom prst="rect">
            <a:avLst/>
          </a:prstGeom>
          <a:noFill/>
          <a:ln>
            <a:noFill/>
          </a:ln>
        </p:spPr>
      </p:pic>
      <p:sp>
        <p:nvSpPr>
          <p:cNvPr id="92" name="Google Shape;92;p14"/>
          <p:cNvSpPr txBox="1"/>
          <p:nvPr>
            <p:ph idx="1" type="subTitle"/>
          </p:nvPr>
        </p:nvSpPr>
        <p:spPr>
          <a:xfrm>
            <a:off x="4185895" y="5686133"/>
            <a:ext cx="3960300" cy="648000"/>
          </a:xfrm>
          <a:prstGeom prst="rect">
            <a:avLst/>
          </a:prstGeom>
          <a:noFill/>
          <a:ln>
            <a:noFill/>
          </a:ln>
        </p:spPr>
        <p:txBody>
          <a:bodyPr anchorCtr="0" anchor="t" bIns="45700" lIns="91425" spcFirstLastPara="1" rIns="91425" wrap="square" tIns="45700">
            <a:noAutofit/>
          </a:bodyPr>
          <a:lstStyle/>
          <a:p>
            <a:pPr indent="0" lvl="0" marL="0" rtl="0" algn="l">
              <a:lnSpc>
                <a:spcPct val="80000"/>
              </a:lnSpc>
              <a:spcBef>
                <a:spcPts val="0"/>
              </a:spcBef>
              <a:spcAft>
                <a:spcPts val="0"/>
              </a:spcAft>
              <a:buClr>
                <a:schemeClr val="dk1"/>
              </a:buClr>
              <a:buSzPts val="3959"/>
              <a:buNone/>
            </a:pPr>
            <a:r>
              <a:rPr b="1" i="1" lang="en-GB" sz="3959">
                <a:solidFill>
                  <a:schemeClr val="dk1"/>
                </a:solidFill>
                <a:latin typeface="Libre Baskerville"/>
                <a:ea typeface="Libre Baskerville"/>
                <a:cs typeface="Libre Baskerville"/>
                <a:sym typeface="Libre Baskerville"/>
              </a:rPr>
              <a:t>Knowing Norman</a:t>
            </a:r>
            <a:endParaRPr/>
          </a:p>
        </p:txBody>
      </p:sp>
      <p:sp>
        <p:nvSpPr>
          <p:cNvPr id="93" name="Google Shape;93;p14"/>
          <p:cNvSpPr/>
          <p:nvPr/>
        </p:nvSpPr>
        <p:spPr>
          <a:xfrm>
            <a:off x="232488" y="202641"/>
            <a:ext cx="4218028" cy="4154984"/>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i="0" lang="en-GB" sz="4400" u="none" cap="none" strike="noStrike">
                <a:solidFill>
                  <a:schemeClr val="dk1"/>
                </a:solidFill>
                <a:latin typeface="Quintessential"/>
                <a:ea typeface="Quintessential"/>
                <a:cs typeface="Quintessential"/>
                <a:sym typeface="Quintessential"/>
              </a:rPr>
              <a:t>‘Help for others – Eden Gate – Newport Night Shelters</a:t>
            </a:r>
            <a:endParaRPr b="1" sz="4400">
              <a:solidFill>
                <a:schemeClr val="dk1"/>
              </a:solidFill>
              <a:latin typeface="Quintessential"/>
              <a:ea typeface="Quintessential"/>
              <a:cs typeface="Quintessential"/>
              <a:sym typeface="Quintessential"/>
            </a:endParaRPr>
          </a:p>
        </p:txBody>
      </p:sp>
      <p:sp>
        <p:nvSpPr>
          <p:cNvPr id="94" name="Google Shape;94;p14"/>
          <p:cNvSpPr/>
          <p:nvPr/>
        </p:nvSpPr>
        <p:spPr>
          <a:xfrm>
            <a:off x="3446149" y="3270275"/>
            <a:ext cx="5685000" cy="28623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3600">
                <a:solidFill>
                  <a:schemeClr val="dk2"/>
                </a:solidFill>
                <a:latin typeface="Quintessential"/>
                <a:ea typeface="Quintessential"/>
                <a:cs typeface="Quintessential"/>
                <a:sym typeface="Quintessential"/>
              </a:rPr>
              <a:t>‘When you ask for help, I’ll be there’ (Matthew 25:31-40) God’s Story p.88</a:t>
            </a:r>
            <a:endParaRPr sz="3600">
              <a:solidFill>
                <a:schemeClr val="dk2"/>
              </a:solidFill>
              <a:latin typeface="Quintessential"/>
              <a:ea typeface="Quintessential"/>
              <a:cs typeface="Quintessential"/>
              <a:sym typeface="Quintessential"/>
            </a:endParaRPr>
          </a:p>
        </p:txBody>
      </p:sp>
      <p:sp>
        <p:nvSpPr>
          <p:cNvPr id="95" name="Google Shape;95;p14"/>
          <p:cNvSpPr/>
          <p:nvPr/>
        </p:nvSpPr>
        <p:spPr>
          <a:xfrm>
            <a:off x="4355976" y="188640"/>
            <a:ext cx="4540025" cy="76944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4400">
                <a:solidFill>
                  <a:schemeClr val="dk1"/>
                </a:solidFill>
                <a:latin typeface="Quintessential"/>
                <a:ea typeface="Quintessential"/>
                <a:cs typeface="Quintessential"/>
                <a:sym typeface="Quintessential"/>
              </a:rPr>
              <a:t>Scripture Link</a:t>
            </a:r>
            <a:endParaRPr sz="4400">
              <a:solidFill>
                <a:schemeClr val="dk1"/>
              </a:solidFill>
              <a:latin typeface="Calibri"/>
              <a:ea typeface="Calibri"/>
              <a:cs typeface="Calibri"/>
              <a:sym typeface="Calibri"/>
            </a:endParaRPr>
          </a:p>
        </p:txBody>
      </p:sp>
      <p:pic>
        <p:nvPicPr>
          <p:cNvPr id="96" name="Google Shape;96;p14"/>
          <p:cNvPicPr preferRelativeResize="0"/>
          <p:nvPr/>
        </p:nvPicPr>
        <p:blipFill rotWithShape="1">
          <a:blip r:embed="rId4">
            <a:alphaModFix/>
          </a:blip>
          <a:srcRect b="0" l="0" r="0" t="0"/>
          <a:stretch/>
        </p:blipFill>
        <p:spPr>
          <a:xfrm>
            <a:off x="4849960" y="987820"/>
            <a:ext cx="3754488" cy="2252693"/>
          </a:xfrm>
          <a:prstGeom prst="rect">
            <a:avLst/>
          </a:prstGeom>
          <a:noFill/>
          <a:ln>
            <a:noFill/>
          </a:ln>
        </p:spPr>
      </p:pic>
      <p:pic>
        <p:nvPicPr>
          <p:cNvPr id="97" name="Google Shape;97;p14"/>
          <p:cNvPicPr preferRelativeResize="0"/>
          <p:nvPr/>
        </p:nvPicPr>
        <p:blipFill rotWithShape="1">
          <a:blip r:embed="rId5">
            <a:alphaModFix/>
          </a:blip>
          <a:srcRect b="0" l="0" r="0" t="0"/>
          <a:stretch/>
        </p:blipFill>
        <p:spPr>
          <a:xfrm>
            <a:off x="544749" y="4371626"/>
            <a:ext cx="2143125" cy="214312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pic>
        <p:nvPicPr>
          <p:cNvPr id="102" name="Google Shape;102;p15"/>
          <p:cNvPicPr preferRelativeResize="0"/>
          <p:nvPr/>
        </p:nvPicPr>
        <p:blipFill rotWithShape="1">
          <a:blip r:embed="rId3">
            <a:alphaModFix/>
          </a:blip>
          <a:srcRect b="0" l="0" r="0" t="0"/>
          <a:stretch/>
        </p:blipFill>
        <p:spPr>
          <a:xfrm>
            <a:off x="-205008" y="4612000"/>
            <a:ext cx="5893221" cy="2294308"/>
          </a:xfrm>
          <a:prstGeom prst="rect">
            <a:avLst/>
          </a:prstGeom>
          <a:noFill/>
          <a:ln>
            <a:noFill/>
          </a:ln>
        </p:spPr>
      </p:pic>
      <p:pic>
        <p:nvPicPr>
          <p:cNvPr descr="T:\growth minset\Dewi Dream Team Pictures\Norman.jpg" id="103" name="Google Shape;103;p15"/>
          <p:cNvPicPr preferRelativeResize="0"/>
          <p:nvPr/>
        </p:nvPicPr>
        <p:blipFill rotWithShape="1">
          <a:blip r:embed="rId4">
            <a:alphaModFix/>
          </a:blip>
          <a:srcRect b="0" l="0" r="0" t="0"/>
          <a:stretch/>
        </p:blipFill>
        <p:spPr>
          <a:xfrm>
            <a:off x="8014692" y="5502830"/>
            <a:ext cx="1129308" cy="1355170"/>
          </a:xfrm>
          <a:prstGeom prst="rect">
            <a:avLst/>
          </a:prstGeom>
          <a:noFill/>
          <a:ln>
            <a:noFill/>
          </a:ln>
        </p:spPr>
      </p:pic>
      <p:sp>
        <p:nvSpPr>
          <p:cNvPr id="104" name="Google Shape;104;p15"/>
          <p:cNvSpPr txBox="1"/>
          <p:nvPr>
            <p:ph idx="1" type="subTitle"/>
          </p:nvPr>
        </p:nvSpPr>
        <p:spPr>
          <a:xfrm>
            <a:off x="4283969" y="5949280"/>
            <a:ext cx="3960439" cy="648072"/>
          </a:xfrm>
          <a:prstGeom prst="rect">
            <a:avLst/>
          </a:prstGeom>
          <a:noFill/>
          <a:ln>
            <a:noFill/>
          </a:ln>
        </p:spPr>
        <p:txBody>
          <a:bodyPr anchorCtr="0" anchor="t" bIns="45700" lIns="91425" spcFirstLastPara="1" rIns="91425" wrap="square" tIns="45700">
            <a:noAutofit/>
          </a:bodyPr>
          <a:lstStyle/>
          <a:p>
            <a:pPr indent="0" lvl="0" marL="0" rtl="0" algn="l">
              <a:lnSpc>
                <a:spcPct val="80000"/>
              </a:lnSpc>
              <a:spcBef>
                <a:spcPts val="0"/>
              </a:spcBef>
              <a:spcAft>
                <a:spcPts val="0"/>
              </a:spcAft>
              <a:buClr>
                <a:schemeClr val="dk1"/>
              </a:buClr>
              <a:buSzPts val="3959"/>
              <a:buNone/>
            </a:pPr>
            <a:r>
              <a:rPr b="1" i="1" lang="en-GB" sz="3959">
                <a:solidFill>
                  <a:schemeClr val="dk1"/>
                </a:solidFill>
                <a:latin typeface="Libre Baskerville"/>
                <a:ea typeface="Libre Baskerville"/>
                <a:cs typeface="Libre Baskerville"/>
                <a:sym typeface="Libre Baskerville"/>
              </a:rPr>
              <a:t>Knowing Norman</a:t>
            </a:r>
            <a:endParaRPr/>
          </a:p>
        </p:txBody>
      </p:sp>
      <p:sp>
        <p:nvSpPr>
          <p:cNvPr id="105" name="Google Shape;105;p15"/>
          <p:cNvSpPr/>
          <p:nvPr/>
        </p:nvSpPr>
        <p:spPr>
          <a:xfrm>
            <a:off x="232488" y="202641"/>
            <a:ext cx="4218028" cy="4154984"/>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4400">
                <a:solidFill>
                  <a:schemeClr val="dk1"/>
                </a:solidFill>
                <a:latin typeface="Quintessential"/>
                <a:ea typeface="Quintessential"/>
                <a:cs typeface="Quintessential"/>
                <a:sym typeface="Quintessential"/>
              </a:rPr>
              <a:t>‘Help for others – Eden Gate – Newport Night Shelters</a:t>
            </a:r>
            <a:endParaRPr b="1" sz="4400">
              <a:solidFill>
                <a:schemeClr val="dk1"/>
              </a:solidFill>
              <a:latin typeface="Quintessential"/>
              <a:ea typeface="Quintessential"/>
              <a:cs typeface="Quintessential"/>
              <a:sym typeface="Quintessential"/>
            </a:endParaRPr>
          </a:p>
        </p:txBody>
      </p:sp>
      <p:pic>
        <p:nvPicPr>
          <p:cNvPr id="106" name="Google Shape;106;p15"/>
          <p:cNvPicPr preferRelativeResize="0"/>
          <p:nvPr/>
        </p:nvPicPr>
        <p:blipFill rotWithShape="1">
          <a:blip r:embed="rId5">
            <a:alphaModFix/>
          </a:blip>
          <a:srcRect b="0" l="0" r="0" t="0"/>
          <a:stretch/>
        </p:blipFill>
        <p:spPr>
          <a:xfrm>
            <a:off x="6101283" y="332656"/>
            <a:ext cx="2143125" cy="2143125"/>
          </a:xfrm>
          <a:prstGeom prst="rect">
            <a:avLst/>
          </a:prstGeom>
          <a:noFill/>
          <a:ln>
            <a:noFill/>
          </a:ln>
        </p:spPr>
      </p:pic>
      <p:pic>
        <p:nvPicPr>
          <p:cNvPr id="107" name="Google Shape;107;p15"/>
          <p:cNvPicPr preferRelativeResize="0"/>
          <p:nvPr/>
        </p:nvPicPr>
        <p:blipFill rotWithShape="1">
          <a:blip r:embed="rId6">
            <a:alphaModFix/>
          </a:blip>
          <a:srcRect b="0" l="0" r="0" t="0"/>
          <a:stretch/>
        </p:blipFill>
        <p:spPr>
          <a:xfrm>
            <a:off x="3790816" y="1780659"/>
            <a:ext cx="2189184" cy="2189184"/>
          </a:xfrm>
          <a:prstGeom prst="rect">
            <a:avLst/>
          </a:prstGeom>
          <a:noFill/>
          <a:ln>
            <a:noFill/>
          </a:ln>
        </p:spPr>
      </p:pic>
      <p:pic>
        <p:nvPicPr>
          <p:cNvPr id="108" name="Google Shape;108;p15"/>
          <p:cNvPicPr preferRelativeResize="0"/>
          <p:nvPr/>
        </p:nvPicPr>
        <p:blipFill rotWithShape="1">
          <a:blip r:embed="rId7">
            <a:alphaModFix/>
          </a:blip>
          <a:srcRect b="0" l="0" r="0" t="0"/>
          <a:stretch/>
        </p:blipFill>
        <p:spPr>
          <a:xfrm>
            <a:off x="6095578" y="3047019"/>
            <a:ext cx="2148830" cy="214883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sp>
        <p:nvSpPr>
          <p:cNvPr id="113" name="Google Shape;113;p16"/>
          <p:cNvSpPr/>
          <p:nvPr/>
        </p:nvSpPr>
        <p:spPr>
          <a:xfrm>
            <a:off x="539550" y="476674"/>
            <a:ext cx="6120600" cy="49482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2400">
                <a:solidFill>
                  <a:schemeClr val="dk1"/>
                </a:solidFill>
                <a:latin typeface="Lato"/>
                <a:ea typeface="Lato"/>
                <a:cs typeface="Lato"/>
                <a:sym typeface="Lato"/>
              </a:rPr>
              <a:t>Eden Gate:</a:t>
            </a:r>
            <a:endParaRPr/>
          </a:p>
          <a:p>
            <a:pPr indent="0" lvl="0" marL="0" marR="0" rtl="0" algn="l">
              <a:spcBef>
                <a:spcPts val="0"/>
              </a:spcBef>
              <a:spcAft>
                <a:spcPts val="0"/>
              </a:spcAft>
              <a:buNone/>
            </a:pPr>
            <a:r>
              <a:rPr b="1" lang="en-GB" sz="2400">
                <a:solidFill>
                  <a:schemeClr val="dk1"/>
                </a:solidFill>
                <a:latin typeface="Lato"/>
                <a:ea typeface="Lato"/>
                <a:cs typeface="Lato"/>
                <a:sym typeface="Lato"/>
              </a:rPr>
              <a:t>Making a difference in the City of Newport</a:t>
            </a:r>
            <a:endParaRPr sz="2400">
              <a:solidFill>
                <a:schemeClr val="dk1"/>
              </a:solidFill>
              <a:latin typeface="Lato"/>
              <a:ea typeface="Lato"/>
              <a:cs typeface="Lato"/>
              <a:sym typeface="Lato"/>
            </a:endParaRPr>
          </a:p>
          <a:p>
            <a:pPr indent="0" lvl="0" marL="0" marR="0" rtl="0" algn="l">
              <a:spcBef>
                <a:spcPts val="0"/>
              </a:spcBef>
              <a:spcAft>
                <a:spcPts val="0"/>
              </a:spcAft>
              <a:buNone/>
            </a:pPr>
            <a:r>
              <a:rPr lang="en-GB" sz="2400">
                <a:solidFill>
                  <a:schemeClr val="accent4"/>
                </a:solidFill>
                <a:latin typeface="Lato"/>
                <a:ea typeface="Lato"/>
                <a:cs typeface="Lato"/>
                <a:sym typeface="Lato"/>
              </a:rPr>
              <a:t>During the coldest winter months, a group of Newport churches open their doors and hearts to welcome in the city’s homeless from the streets. </a:t>
            </a:r>
            <a:endParaRPr sz="2400">
              <a:solidFill>
                <a:schemeClr val="accent4"/>
              </a:solidFill>
              <a:latin typeface="Lato"/>
              <a:ea typeface="Lato"/>
              <a:cs typeface="Lato"/>
              <a:sym typeface="Lato"/>
            </a:endParaRPr>
          </a:p>
          <a:p>
            <a:pPr indent="0" lvl="0" marL="0" marR="0" rtl="0" algn="l">
              <a:spcBef>
                <a:spcPts val="0"/>
              </a:spcBef>
              <a:spcAft>
                <a:spcPts val="0"/>
              </a:spcAft>
              <a:buNone/>
            </a:pPr>
            <a:r>
              <a:t/>
            </a:r>
            <a:endParaRPr sz="2400">
              <a:solidFill>
                <a:schemeClr val="accent4"/>
              </a:solidFill>
              <a:latin typeface="Lato"/>
              <a:ea typeface="Lato"/>
              <a:cs typeface="Lato"/>
              <a:sym typeface="Lato"/>
            </a:endParaRPr>
          </a:p>
          <a:p>
            <a:pPr indent="0" lvl="0" marL="0" marR="0" rtl="0" algn="l">
              <a:spcBef>
                <a:spcPts val="0"/>
              </a:spcBef>
              <a:spcAft>
                <a:spcPts val="0"/>
              </a:spcAft>
              <a:buNone/>
            </a:pPr>
            <a:r>
              <a:rPr lang="en-GB" sz="2400">
                <a:solidFill>
                  <a:schemeClr val="accent4"/>
                </a:solidFill>
                <a:latin typeface="Lato"/>
                <a:ea typeface="Lato"/>
                <a:cs typeface="Lato"/>
                <a:sym typeface="Lato"/>
              </a:rPr>
              <a:t>We provide a hot supper and drinks, a warm, safe bed for the night, toiletries, breakfast in the morning, and genuine friendship.</a:t>
            </a:r>
            <a:endParaRPr/>
          </a:p>
          <a:p>
            <a:pPr indent="0" lvl="0" marL="0" marR="0" rtl="0" algn="l">
              <a:spcBef>
                <a:spcPts val="0"/>
              </a:spcBef>
              <a:spcAft>
                <a:spcPts val="0"/>
              </a:spcAft>
              <a:buNone/>
            </a:pPr>
            <a:r>
              <a:t/>
            </a:r>
            <a:endParaRPr sz="2400">
              <a:solidFill>
                <a:schemeClr val="accent4"/>
              </a:solidFill>
              <a:latin typeface="Lato"/>
              <a:ea typeface="Lato"/>
              <a:cs typeface="Lato"/>
              <a:sym typeface="Lato"/>
            </a:endParaRPr>
          </a:p>
          <a:p>
            <a:pPr indent="0" lvl="0" marL="0" marR="0" rtl="0" algn="l">
              <a:spcBef>
                <a:spcPts val="0"/>
              </a:spcBef>
              <a:spcAft>
                <a:spcPts val="0"/>
              </a:spcAft>
              <a:buNone/>
            </a:pPr>
            <a:r>
              <a:rPr lang="en-GB" sz="2400">
                <a:solidFill>
                  <a:schemeClr val="accent4"/>
                </a:solidFill>
                <a:latin typeface="Lato"/>
                <a:ea typeface="Lato"/>
                <a:cs typeface="Lato"/>
                <a:sym typeface="Lato"/>
              </a:rPr>
              <a:t>Sometimes it  may be as simple as lending a listening ear or providing clean, dry clothing.</a:t>
            </a:r>
            <a:endParaRPr b="0" i="0" sz="2400">
              <a:solidFill>
                <a:schemeClr val="accent4"/>
              </a:solidFill>
              <a:latin typeface="Lato"/>
              <a:ea typeface="Lato"/>
              <a:cs typeface="Lato"/>
              <a:sym typeface="Lato"/>
            </a:endParaRPr>
          </a:p>
        </p:txBody>
      </p:sp>
      <p:pic>
        <p:nvPicPr>
          <p:cNvPr id="114" name="Google Shape;114;p16"/>
          <p:cNvPicPr preferRelativeResize="0"/>
          <p:nvPr/>
        </p:nvPicPr>
        <p:blipFill rotWithShape="1">
          <a:blip r:embed="rId3">
            <a:alphaModFix/>
          </a:blip>
          <a:srcRect b="0" l="0" r="0" t="0"/>
          <a:stretch/>
        </p:blipFill>
        <p:spPr>
          <a:xfrm>
            <a:off x="6625805" y="1556792"/>
            <a:ext cx="2143125" cy="2143125"/>
          </a:xfrm>
          <a:prstGeom prst="rect">
            <a:avLst/>
          </a:prstGeom>
          <a:noFill/>
          <a:ln>
            <a:noFill/>
          </a:ln>
        </p:spPr>
      </p:pic>
      <p:sp>
        <p:nvSpPr>
          <p:cNvPr id="115" name="Google Shape;115;p16"/>
          <p:cNvSpPr txBox="1"/>
          <p:nvPr/>
        </p:nvSpPr>
        <p:spPr>
          <a:xfrm>
            <a:off x="824125" y="5562930"/>
            <a:ext cx="3000000" cy="608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u="sng">
                <a:solidFill>
                  <a:schemeClr val="hlink"/>
                </a:solidFill>
                <a:hlinkClick r:id="rId4"/>
              </a:rPr>
              <a:t>https://edengate.org.uk/about/</a:t>
            </a:r>
            <a:endParaRPr/>
          </a:p>
          <a:p>
            <a:pPr indent="0" lvl="0" marL="0" rtl="0" algn="l">
              <a:spcBef>
                <a:spcPts val="0"/>
              </a:spcBef>
              <a:spcAft>
                <a:spcPts val="0"/>
              </a:spcAft>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pic>
        <p:nvPicPr>
          <p:cNvPr id="120" name="Google Shape;120;p17"/>
          <p:cNvPicPr preferRelativeResize="0"/>
          <p:nvPr/>
        </p:nvPicPr>
        <p:blipFill rotWithShape="1">
          <a:blip r:embed="rId3">
            <a:alphaModFix/>
          </a:blip>
          <a:srcRect b="0" l="0" r="0" t="0"/>
          <a:stretch/>
        </p:blipFill>
        <p:spPr>
          <a:xfrm>
            <a:off x="2066128" y="1"/>
            <a:ext cx="5011736" cy="1176337"/>
          </a:xfrm>
          <a:prstGeom prst="rect">
            <a:avLst/>
          </a:prstGeom>
          <a:noFill/>
          <a:ln>
            <a:noFill/>
          </a:ln>
        </p:spPr>
      </p:pic>
      <p:pic>
        <p:nvPicPr>
          <p:cNvPr id="121" name="Google Shape;121;p17"/>
          <p:cNvPicPr preferRelativeResize="0"/>
          <p:nvPr/>
        </p:nvPicPr>
        <p:blipFill rotWithShape="1">
          <a:blip r:embed="rId4">
            <a:alphaModFix/>
          </a:blip>
          <a:srcRect b="0" l="0" r="0" t="0"/>
          <a:stretch/>
        </p:blipFill>
        <p:spPr>
          <a:xfrm>
            <a:off x="3874329" y="3588019"/>
            <a:ext cx="4705017" cy="2361261"/>
          </a:xfrm>
          <a:prstGeom prst="rect">
            <a:avLst/>
          </a:prstGeom>
          <a:noFill/>
          <a:ln>
            <a:noFill/>
          </a:ln>
        </p:spPr>
      </p:pic>
      <p:pic>
        <p:nvPicPr>
          <p:cNvPr descr="T:\growth minset\Dewi Dream Team Pictures\Norman.jpg" id="122" name="Google Shape;122;p17"/>
          <p:cNvPicPr preferRelativeResize="0"/>
          <p:nvPr/>
        </p:nvPicPr>
        <p:blipFill rotWithShape="1">
          <a:blip r:embed="rId5">
            <a:alphaModFix/>
          </a:blip>
          <a:srcRect b="0" l="0" r="0" t="0"/>
          <a:stretch/>
        </p:blipFill>
        <p:spPr>
          <a:xfrm>
            <a:off x="8014692" y="5502830"/>
            <a:ext cx="1129308" cy="1355170"/>
          </a:xfrm>
          <a:prstGeom prst="rect">
            <a:avLst/>
          </a:prstGeom>
          <a:noFill/>
          <a:ln>
            <a:noFill/>
          </a:ln>
        </p:spPr>
      </p:pic>
      <p:sp>
        <p:nvSpPr>
          <p:cNvPr id="123" name="Google Shape;123;p17"/>
          <p:cNvSpPr txBox="1"/>
          <p:nvPr>
            <p:ph idx="1" type="subTitle"/>
          </p:nvPr>
        </p:nvSpPr>
        <p:spPr>
          <a:xfrm>
            <a:off x="4283969" y="5949280"/>
            <a:ext cx="3960439" cy="648072"/>
          </a:xfrm>
          <a:prstGeom prst="rect">
            <a:avLst/>
          </a:prstGeom>
          <a:noFill/>
          <a:ln>
            <a:noFill/>
          </a:ln>
        </p:spPr>
        <p:txBody>
          <a:bodyPr anchorCtr="0" anchor="t" bIns="45700" lIns="91425" spcFirstLastPara="1" rIns="91425" wrap="square" tIns="45700">
            <a:noAutofit/>
          </a:bodyPr>
          <a:lstStyle/>
          <a:p>
            <a:pPr indent="0" lvl="0" marL="0" rtl="0" algn="l">
              <a:lnSpc>
                <a:spcPct val="80000"/>
              </a:lnSpc>
              <a:spcBef>
                <a:spcPts val="0"/>
              </a:spcBef>
              <a:spcAft>
                <a:spcPts val="0"/>
              </a:spcAft>
              <a:buClr>
                <a:schemeClr val="dk1"/>
              </a:buClr>
              <a:buSzPts val="3959"/>
              <a:buNone/>
            </a:pPr>
            <a:r>
              <a:rPr b="1" i="1" lang="en-GB" sz="3959">
                <a:solidFill>
                  <a:schemeClr val="dk1"/>
                </a:solidFill>
                <a:latin typeface="Libre Baskerville"/>
                <a:ea typeface="Libre Baskerville"/>
                <a:cs typeface="Libre Baskerville"/>
                <a:sym typeface="Libre Baskerville"/>
              </a:rPr>
              <a:t>Knowing Norman</a:t>
            </a:r>
            <a:endParaRPr/>
          </a:p>
        </p:txBody>
      </p:sp>
      <p:pic>
        <p:nvPicPr>
          <p:cNvPr id="124" name="Google Shape;124;p17"/>
          <p:cNvPicPr preferRelativeResize="0"/>
          <p:nvPr/>
        </p:nvPicPr>
        <p:blipFill rotWithShape="1">
          <a:blip r:embed="rId6">
            <a:alphaModFix/>
          </a:blip>
          <a:srcRect b="0" l="0" r="0" t="0"/>
          <a:stretch/>
        </p:blipFill>
        <p:spPr>
          <a:xfrm>
            <a:off x="4283969" y="989052"/>
            <a:ext cx="5102794" cy="3158002"/>
          </a:xfrm>
          <a:prstGeom prst="rect">
            <a:avLst/>
          </a:prstGeom>
          <a:noFill/>
          <a:ln>
            <a:noFill/>
          </a:ln>
        </p:spPr>
      </p:pic>
      <p:pic>
        <p:nvPicPr>
          <p:cNvPr id="125" name="Google Shape;125;p17"/>
          <p:cNvPicPr preferRelativeResize="0"/>
          <p:nvPr/>
        </p:nvPicPr>
        <p:blipFill rotWithShape="1">
          <a:blip r:embed="rId7">
            <a:alphaModFix/>
          </a:blip>
          <a:srcRect b="0" l="0" r="0" t="0"/>
          <a:stretch/>
        </p:blipFill>
        <p:spPr>
          <a:xfrm>
            <a:off x="218041" y="2801378"/>
            <a:ext cx="3749364" cy="2255716"/>
          </a:xfrm>
          <a:prstGeom prst="rect">
            <a:avLst/>
          </a:prstGeom>
          <a:noFill/>
          <a:ln>
            <a:noFill/>
          </a:ln>
        </p:spPr>
      </p:pic>
      <p:sp>
        <p:nvSpPr>
          <p:cNvPr id="126" name="Google Shape;126;p17"/>
          <p:cNvSpPr txBox="1"/>
          <p:nvPr/>
        </p:nvSpPr>
        <p:spPr>
          <a:xfrm>
            <a:off x="218050" y="766155"/>
            <a:ext cx="3960300" cy="2205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2600">
                <a:solidFill>
                  <a:schemeClr val="dk2"/>
                </a:solidFill>
                <a:latin typeface="Quintessential"/>
                <a:ea typeface="Quintessential"/>
                <a:cs typeface="Quintessential"/>
                <a:sym typeface="Quintessential"/>
              </a:rPr>
              <a:t>Let us all join our hands. A reading </a:t>
            </a:r>
            <a:r>
              <a:rPr b="1" lang="en-GB" sz="2600">
                <a:solidFill>
                  <a:schemeClr val="dk2"/>
                </a:solidFill>
                <a:latin typeface="Quintessential"/>
                <a:ea typeface="Quintessential"/>
                <a:cs typeface="Quintessential"/>
                <a:sym typeface="Quintessential"/>
              </a:rPr>
              <a:t>from the Gospel according to John. </a:t>
            </a:r>
            <a:endParaRPr b="1" sz="2600">
              <a:solidFill>
                <a:schemeClr val="dk2"/>
              </a:solidFill>
              <a:latin typeface="Quintessential"/>
              <a:ea typeface="Quintessential"/>
              <a:cs typeface="Quintessential"/>
              <a:sym typeface="Quintessential"/>
            </a:endParaRPr>
          </a:p>
          <a:p>
            <a:pPr indent="0" lvl="0" marL="0" rtl="0" algn="l">
              <a:spcBef>
                <a:spcPts val="0"/>
              </a:spcBef>
              <a:spcAft>
                <a:spcPts val="0"/>
              </a:spcAft>
              <a:buNone/>
            </a:pPr>
            <a:r>
              <a:rPr b="1" lang="en-GB" sz="2600">
                <a:solidFill>
                  <a:schemeClr val="dk1"/>
                </a:solidFill>
                <a:latin typeface="Quintessential"/>
                <a:ea typeface="Quintessential"/>
                <a:cs typeface="Quintessential"/>
                <a:sym typeface="Quintessential"/>
              </a:rPr>
              <a:t>All- Glory to You, Oh Lord.</a:t>
            </a:r>
            <a:endParaRPr b="1" sz="2600">
              <a:solidFill>
                <a:schemeClr val="dk1"/>
              </a:solidFill>
              <a:latin typeface="Quintessential"/>
              <a:ea typeface="Quintessential"/>
              <a:cs typeface="Quintessential"/>
              <a:sym typeface="Quintessential"/>
            </a:endParaRPr>
          </a:p>
        </p:txBody>
      </p:sp>
      <p:sp>
        <p:nvSpPr>
          <p:cNvPr id="127" name="Google Shape;127;p17"/>
          <p:cNvSpPr txBox="1"/>
          <p:nvPr/>
        </p:nvSpPr>
        <p:spPr>
          <a:xfrm>
            <a:off x="218048" y="5057100"/>
            <a:ext cx="3960300" cy="1800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2600">
                <a:solidFill>
                  <a:schemeClr val="dk2"/>
                </a:solidFill>
                <a:latin typeface="Quintessential"/>
                <a:ea typeface="Quintessential"/>
                <a:cs typeface="Quintessential"/>
                <a:sym typeface="Quintessential"/>
              </a:rPr>
              <a:t>This is the Gospel of the Lord</a:t>
            </a:r>
            <a:endParaRPr b="1" sz="2600">
              <a:solidFill>
                <a:schemeClr val="dk2"/>
              </a:solidFill>
              <a:latin typeface="Quintessential"/>
              <a:ea typeface="Quintessential"/>
              <a:cs typeface="Quintessential"/>
              <a:sym typeface="Quintessential"/>
            </a:endParaRPr>
          </a:p>
          <a:p>
            <a:pPr indent="0" lvl="0" marL="0" rtl="0" algn="l">
              <a:spcBef>
                <a:spcPts val="0"/>
              </a:spcBef>
              <a:spcAft>
                <a:spcPts val="0"/>
              </a:spcAft>
              <a:buNone/>
            </a:pPr>
            <a:r>
              <a:rPr b="1" lang="en-GB" sz="2600">
                <a:solidFill>
                  <a:schemeClr val="dk1"/>
                </a:solidFill>
                <a:latin typeface="Quintessential"/>
                <a:ea typeface="Quintessential"/>
                <a:cs typeface="Quintessential"/>
                <a:sym typeface="Quintessential"/>
              </a:rPr>
              <a:t>All- Praise to you Lord Jesus Christ.</a:t>
            </a:r>
            <a:endParaRPr sz="2600">
              <a:solidFill>
                <a:schemeClr val="dk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18"/>
          <p:cNvSpPr/>
          <p:nvPr/>
        </p:nvSpPr>
        <p:spPr>
          <a:xfrm>
            <a:off x="155920" y="5047646"/>
            <a:ext cx="4799712" cy="132343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8000">
                <a:solidFill>
                  <a:schemeClr val="dk1"/>
                </a:solidFill>
                <a:latin typeface="Quintessential"/>
                <a:ea typeface="Quintessential"/>
                <a:cs typeface="Quintessential"/>
                <a:sym typeface="Quintessential"/>
              </a:rPr>
              <a:t>Respond</a:t>
            </a:r>
            <a:endParaRPr sz="8000">
              <a:solidFill>
                <a:schemeClr val="dk1"/>
              </a:solidFill>
              <a:latin typeface="Calibri"/>
              <a:ea typeface="Calibri"/>
              <a:cs typeface="Calibri"/>
              <a:sym typeface="Calibri"/>
            </a:endParaRPr>
          </a:p>
        </p:txBody>
      </p:sp>
      <p:pic>
        <p:nvPicPr>
          <p:cNvPr descr="T:\growth minset\Dewi Dream Team Pictures\Norman.jpg" id="133" name="Google Shape;133;p18"/>
          <p:cNvPicPr preferRelativeResize="0"/>
          <p:nvPr/>
        </p:nvPicPr>
        <p:blipFill rotWithShape="1">
          <a:blip r:embed="rId3">
            <a:alphaModFix/>
          </a:blip>
          <a:srcRect b="0" l="0" r="0" t="0"/>
          <a:stretch/>
        </p:blipFill>
        <p:spPr>
          <a:xfrm>
            <a:off x="8014692" y="5502830"/>
            <a:ext cx="1129308" cy="1355170"/>
          </a:xfrm>
          <a:prstGeom prst="rect">
            <a:avLst/>
          </a:prstGeom>
          <a:noFill/>
          <a:ln>
            <a:noFill/>
          </a:ln>
        </p:spPr>
      </p:pic>
      <p:sp>
        <p:nvSpPr>
          <p:cNvPr id="134" name="Google Shape;134;p18"/>
          <p:cNvSpPr txBox="1"/>
          <p:nvPr>
            <p:ph idx="1" type="subTitle"/>
          </p:nvPr>
        </p:nvSpPr>
        <p:spPr>
          <a:xfrm>
            <a:off x="4203154" y="5502816"/>
            <a:ext cx="3960300" cy="648000"/>
          </a:xfrm>
          <a:prstGeom prst="rect">
            <a:avLst/>
          </a:prstGeom>
          <a:noFill/>
          <a:ln>
            <a:noFill/>
          </a:ln>
        </p:spPr>
        <p:txBody>
          <a:bodyPr anchorCtr="0" anchor="t" bIns="45700" lIns="91425" spcFirstLastPara="1" rIns="91425" wrap="square" tIns="45700">
            <a:noAutofit/>
          </a:bodyPr>
          <a:lstStyle/>
          <a:p>
            <a:pPr indent="0" lvl="0" marL="0" rtl="0" algn="l">
              <a:lnSpc>
                <a:spcPct val="80000"/>
              </a:lnSpc>
              <a:spcBef>
                <a:spcPts val="0"/>
              </a:spcBef>
              <a:spcAft>
                <a:spcPts val="0"/>
              </a:spcAft>
              <a:buClr>
                <a:schemeClr val="dk1"/>
              </a:buClr>
              <a:buSzPts val="3959"/>
              <a:buNone/>
            </a:pPr>
            <a:r>
              <a:rPr b="1" i="1" lang="en-GB" sz="3959">
                <a:solidFill>
                  <a:schemeClr val="dk1"/>
                </a:solidFill>
                <a:latin typeface="Libre Baskerville"/>
                <a:ea typeface="Libre Baskerville"/>
                <a:cs typeface="Libre Baskerville"/>
                <a:sym typeface="Libre Baskerville"/>
              </a:rPr>
              <a:t>Knowing Norman</a:t>
            </a:r>
            <a:endParaRPr/>
          </a:p>
        </p:txBody>
      </p:sp>
      <p:sp>
        <p:nvSpPr>
          <p:cNvPr id="135" name="Google Shape;135;p18"/>
          <p:cNvSpPr/>
          <p:nvPr/>
        </p:nvSpPr>
        <p:spPr>
          <a:xfrm>
            <a:off x="323528" y="404664"/>
            <a:ext cx="4464496" cy="452431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3600">
                <a:solidFill>
                  <a:schemeClr val="dk2"/>
                </a:solidFill>
                <a:latin typeface="Quintessential"/>
                <a:ea typeface="Quintessential"/>
                <a:cs typeface="Quintessential"/>
                <a:sym typeface="Quintessential"/>
              </a:rPr>
              <a:t>Who do you want to help? As we listen to the music, place a bead onto the message God is placing in your heart. </a:t>
            </a:r>
            <a:endParaRPr sz="3600">
              <a:solidFill>
                <a:schemeClr val="dk2"/>
              </a:solidFill>
              <a:latin typeface="Quintessential"/>
              <a:ea typeface="Quintessential"/>
              <a:cs typeface="Quintessential"/>
              <a:sym typeface="Quintessential"/>
            </a:endParaRPr>
          </a:p>
        </p:txBody>
      </p:sp>
      <p:pic>
        <p:nvPicPr>
          <p:cNvPr id="136" name="Google Shape;136;p18"/>
          <p:cNvPicPr preferRelativeResize="0"/>
          <p:nvPr/>
        </p:nvPicPr>
        <p:blipFill rotWithShape="1">
          <a:blip r:embed="rId4">
            <a:alphaModFix/>
          </a:blip>
          <a:srcRect b="0" l="0" r="0" t="0"/>
          <a:stretch/>
        </p:blipFill>
        <p:spPr>
          <a:xfrm>
            <a:off x="5047554" y="1670556"/>
            <a:ext cx="3749365" cy="2255716"/>
          </a:xfrm>
          <a:prstGeom prst="rect">
            <a:avLst/>
          </a:prstGeom>
          <a:noFill/>
          <a:ln>
            <a:noFill/>
          </a:ln>
        </p:spPr>
      </p:pic>
      <p:sp>
        <p:nvSpPr>
          <p:cNvPr id="137" name="Google Shape;137;p18"/>
          <p:cNvSpPr/>
          <p:nvPr/>
        </p:nvSpPr>
        <p:spPr>
          <a:xfrm rot="1370926">
            <a:off x="6815556" y="699146"/>
            <a:ext cx="2653164" cy="76944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4400">
                <a:solidFill>
                  <a:srgbClr val="FF0000"/>
                </a:solidFill>
                <a:latin typeface="Quintessential"/>
                <a:ea typeface="Quintessential"/>
                <a:cs typeface="Quintessential"/>
                <a:sym typeface="Quintessential"/>
              </a:rPr>
              <a:t>hungry</a:t>
            </a:r>
            <a:endParaRPr sz="4400">
              <a:solidFill>
                <a:srgbClr val="FF0000"/>
              </a:solidFill>
              <a:latin typeface="Calibri"/>
              <a:ea typeface="Calibri"/>
              <a:cs typeface="Calibri"/>
              <a:sym typeface="Calibri"/>
            </a:endParaRPr>
          </a:p>
        </p:txBody>
      </p:sp>
      <p:sp>
        <p:nvSpPr>
          <p:cNvPr id="138" name="Google Shape;138;p18"/>
          <p:cNvSpPr/>
          <p:nvPr/>
        </p:nvSpPr>
        <p:spPr>
          <a:xfrm rot="-2513372">
            <a:off x="6840083" y="4083422"/>
            <a:ext cx="2653164" cy="76944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4400">
                <a:solidFill>
                  <a:schemeClr val="accent4"/>
                </a:solidFill>
                <a:latin typeface="Quintessential"/>
                <a:ea typeface="Quintessential"/>
                <a:cs typeface="Quintessential"/>
                <a:sym typeface="Quintessential"/>
              </a:rPr>
              <a:t>thirsty</a:t>
            </a:r>
            <a:endParaRPr sz="4400">
              <a:solidFill>
                <a:schemeClr val="accent4"/>
              </a:solidFill>
              <a:latin typeface="Calibri"/>
              <a:ea typeface="Calibri"/>
              <a:cs typeface="Calibri"/>
              <a:sym typeface="Calibri"/>
            </a:endParaRPr>
          </a:p>
        </p:txBody>
      </p:sp>
      <p:sp>
        <p:nvSpPr>
          <p:cNvPr id="139" name="Google Shape;139;p18"/>
          <p:cNvSpPr/>
          <p:nvPr/>
        </p:nvSpPr>
        <p:spPr>
          <a:xfrm rot="-2409841">
            <a:off x="4091494" y="832407"/>
            <a:ext cx="3051592" cy="76944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4400">
                <a:solidFill>
                  <a:srgbClr val="262626"/>
                </a:solidFill>
                <a:latin typeface="Quintessential"/>
                <a:ea typeface="Quintessential"/>
                <a:cs typeface="Quintessential"/>
                <a:sym typeface="Quintessential"/>
              </a:rPr>
              <a:t>homeless</a:t>
            </a:r>
            <a:endParaRPr sz="4400">
              <a:solidFill>
                <a:srgbClr val="262626"/>
              </a:solidFill>
              <a:latin typeface="Calibri"/>
              <a:ea typeface="Calibri"/>
              <a:cs typeface="Calibri"/>
              <a:sym typeface="Calibri"/>
            </a:endParaRPr>
          </a:p>
        </p:txBody>
      </p:sp>
      <p:sp>
        <p:nvSpPr>
          <p:cNvPr id="140" name="Google Shape;140;p18"/>
          <p:cNvSpPr/>
          <p:nvPr/>
        </p:nvSpPr>
        <p:spPr>
          <a:xfrm>
            <a:off x="6028565" y="1070213"/>
            <a:ext cx="2653164" cy="76944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4400">
                <a:solidFill>
                  <a:srgbClr val="5F497A"/>
                </a:solidFill>
                <a:latin typeface="Quintessential"/>
                <a:ea typeface="Quintessential"/>
                <a:cs typeface="Quintessential"/>
                <a:sym typeface="Quintessential"/>
              </a:rPr>
              <a:t>sick</a:t>
            </a:r>
            <a:endParaRPr sz="4400">
              <a:solidFill>
                <a:srgbClr val="5F497A"/>
              </a:solidFill>
              <a:latin typeface="Calibri"/>
              <a:ea typeface="Calibri"/>
              <a:cs typeface="Calibri"/>
              <a:sym typeface="Calibri"/>
            </a:endParaRPr>
          </a:p>
        </p:txBody>
      </p:sp>
      <p:sp>
        <p:nvSpPr>
          <p:cNvPr id="141" name="Google Shape;141;p18"/>
          <p:cNvSpPr/>
          <p:nvPr/>
        </p:nvSpPr>
        <p:spPr>
          <a:xfrm rot="1370926">
            <a:off x="4448209" y="3783724"/>
            <a:ext cx="2653164" cy="144655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4400">
                <a:solidFill>
                  <a:schemeClr val="accent2"/>
                </a:solidFill>
                <a:latin typeface="Quintessential"/>
                <a:ea typeface="Quintessential"/>
                <a:cs typeface="Quintessential"/>
                <a:sym typeface="Quintessential"/>
              </a:rPr>
              <a:t>without clothes</a:t>
            </a:r>
            <a:endParaRPr sz="4400">
              <a:solidFill>
                <a:schemeClr val="accent2"/>
              </a:solidFill>
              <a:latin typeface="Calibri"/>
              <a:ea typeface="Calibri"/>
              <a:cs typeface="Calibri"/>
              <a:sym typeface="Calibri"/>
            </a:endParaRPr>
          </a:p>
        </p:txBody>
      </p:sp>
      <p:pic>
        <p:nvPicPr>
          <p:cNvPr descr=" " id="142" name="Google Shape;142;p18" title="Mariah Carey - I'll Be There (lyrics)">
            <a:hlinkClick r:id="rId5"/>
          </p:cNvPr>
          <p:cNvPicPr preferRelativeResize="0"/>
          <p:nvPr/>
        </p:nvPicPr>
        <p:blipFill>
          <a:blip r:embed="rId6">
            <a:alphaModFix/>
          </a:blip>
          <a:stretch>
            <a:fillRect/>
          </a:stretch>
        </p:blipFill>
        <p:spPr>
          <a:xfrm>
            <a:off x="2105319" y="3429000"/>
            <a:ext cx="1999967" cy="14999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pic>
        <p:nvPicPr>
          <p:cNvPr id="147" name="Google Shape;147;p19"/>
          <p:cNvPicPr preferRelativeResize="0"/>
          <p:nvPr/>
        </p:nvPicPr>
        <p:blipFill rotWithShape="1">
          <a:blip r:embed="rId3">
            <a:alphaModFix/>
          </a:blip>
          <a:srcRect b="0" l="0" r="0" t="0"/>
          <a:stretch/>
        </p:blipFill>
        <p:spPr>
          <a:xfrm>
            <a:off x="-20573" y="260648"/>
            <a:ext cx="6394182" cy="2376264"/>
          </a:xfrm>
          <a:prstGeom prst="rect">
            <a:avLst/>
          </a:prstGeom>
          <a:noFill/>
          <a:ln>
            <a:noFill/>
          </a:ln>
        </p:spPr>
      </p:pic>
      <p:pic>
        <p:nvPicPr>
          <p:cNvPr descr="T:\growth minset\Dewi Dream Team Pictures\Norman.jpg" id="148" name="Google Shape;148;p19"/>
          <p:cNvPicPr preferRelativeResize="0"/>
          <p:nvPr/>
        </p:nvPicPr>
        <p:blipFill rotWithShape="1">
          <a:blip r:embed="rId4">
            <a:alphaModFix/>
          </a:blip>
          <a:srcRect b="0" l="0" r="0" t="0"/>
          <a:stretch/>
        </p:blipFill>
        <p:spPr>
          <a:xfrm>
            <a:off x="5292079" y="1911429"/>
            <a:ext cx="3051689" cy="3662028"/>
          </a:xfrm>
          <a:prstGeom prst="rect">
            <a:avLst/>
          </a:prstGeom>
          <a:noFill/>
          <a:ln>
            <a:noFill/>
          </a:ln>
        </p:spPr>
      </p:pic>
      <p:sp>
        <p:nvSpPr>
          <p:cNvPr id="149" name="Google Shape;149;p19"/>
          <p:cNvSpPr txBox="1"/>
          <p:nvPr/>
        </p:nvSpPr>
        <p:spPr>
          <a:xfrm>
            <a:off x="3879273" y="5733256"/>
            <a:ext cx="4464496" cy="915313"/>
          </a:xfrm>
          <a:prstGeom prst="rect">
            <a:avLst/>
          </a:prstGeom>
          <a:noFill/>
          <a:ln>
            <a:noFill/>
          </a:ln>
        </p:spPr>
        <p:txBody>
          <a:bodyPr anchorCtr="0" anchor="t" bIns="45700" lIns="91425" spcFirstLastPara="1" rIns="91425" wrap="square" tIns="45700">
            <a:noAutofit/>
          </a:bodyPr>
          <a:lstStyle/>
          <a:p>
            <a:pPr indent="0" lvl="0" marL="0" marR="0" rtl="0" algn="l">
              <a:lnSpc>
                <a:spcPct val="80000"/>
              </a:lnSpc>
              <a:spcBef>
                <a:spcPts val="0"/>
              </a:spcBef>
              <a:spcAft>
                <a:spcPts val="0"/>
              </a:spcAft>
              <a:buClr>
                <a:schemeClr val="dk1"/>
              </a:buClr>
              <a:buSzPts val="4500"/>
              <a:buFont typeface="Arial"/>
              <a:buNone/>
            </a:pPr>
            <a:r>
              <a:rPr b="1" i="1" lang="en-GB" sz="4500">
                <a:solidFill>
                  <a:schemeClr val="dk1"/>
                </a:solidFill>
                <a:latin typeface="Libre Baskerville"/>
                <a:ea typeface="Libre Baskerville"/>
                <a:cs typeface="Libre Baskerville"/>
                <a:sym typeface="Libre Baskerville"/>
              </a:rPr>
              <a:t>Knowing Norman</a:t>
            </a:r>
            <a:endParaRPr/>
          </a:p>
        </p:txBody>
      </p:sp>
      <p:sp>
        <p:nvSpPr>
          <p:cNvPr id="150" name="Google Shape;150;p19"/>
          <p:cNvSpPr/>
          <p:nvPr/>
        </p:nvSpPr>
        <p:spPr>
          <a:xfrm>
            <a:off x="467544" y="2775063"/>
            <a:ext cx="4105588" cy="830997"/>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4800">
                <a:solidFill>
                  <a:schemeClr val="dk1"/>
                </a:solidFill>
                <a:latin typeface="Quintessential"/>
                <a:ea typeface="Quintessential"/>
                <a:cs typeface="Quintessential"/>
                <a:sym typeface="Quintessential"/>
              </a:rPr>
              <a:t>Help others</a:t>
            </a:r>
            <a:endParaRPr b="1" sz="4800">
              <a:solidFill>
                <a:schemeClr val="dk1"/>
              </a:solidFill>
              <a:latin typeface="Quintessential"/>
              <a:ea typeface="Quintessential"/>
              <a:cs typeface="Quintessential"/>
              <a:sym typeface="Quintessent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pic>
        <p:nvPicPr>
          <p:cNvPr id="155" name="Google Shape;155;p20"/>
          <p:cNvPicPr preferRelativeResize="0"/>
          <p:nvPr/>
        </p:nvPicPr>
        <p:blipFill rotWithShape="1">
          <a:blip r:embed="rId3">
            <a:alphaModFix/>
          </a:blip>
          <a:srcRect b="0" l="0" r="0" t="0"/>
          <a:stretch/>
        </p:blipFill>
        <p:spPr>
          <a:xfrm>
            <a:off x="3876827" y="244476"/>
            <a:ext cx="5182274" cy="4061500"/>
          </a:xfrm>
          <a:prstGeom prst="rect">
            <a:avLst/>
          </a:prstGeom>
          <a:noFill/>
          <a:ln>
            <a:noFill/>
          </a:ln>
        </p:spPr>
      </p:pic>
      <p:sp>
        <p:nvSpPr>
          <p:cNvPr id="156" name="Google Shape;156;p20"/>
          <p:cNvSpPr txBox="1"/>
          <p:nvPr/>
        </p:nvSpPr>
        <p:spPr>
          <a:xfrm>
            <a:off x="117925" y="126700"/>
            <a:ext cx="4454100" cy="6864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2800">
                <a:latin typeface="Calibri"/>
                <a:ea typeface="Calibri"/>
                <a:cs typeface="Calibri"/>
                <a:sym typeface="Calibri"/>
              </a:rPr>
              <a:t>22/03/22</a:t>
            </a:r>
            <a:endParaRPr sz="2800">
              <a:latin typeface="Calibri"/>
              <a:ea typeface="Calibri"/>
              <a:cs typeface="Calibri"/>
              <a:sym typeface="Calibri"/>
            </a:endParaRPr>
          </a:p>
          <a:p>
            <a:pPr indent="0" lvl="0" marL="0" rtl="0" algn="l">
              <a:spcBef>
                <a:spcPts val="0"/>
              </a:spcBef>
              <a:spcAft>
                <a:spcPts val="0"/>
              </a:spcAft>
              <a:buNone/>
            </a:pPr>
            <a:r>
              <a:rPr b="1" lang="en-GB" sz="2800">
                <a:solidFill>
                  <a:schemeClr val="dk1"/>
                </a:solidFill>
              </a:rPr>
              <a:t>Matthew 25:31-40 and the Newport charity Eden Gate.</a:t>
            </a:r>
            <a:r>
              <a:rPr lang="en-GB" sz="2800">
                <a:solidFill>
                  <a:schemeClr val="dk1"/>
                </a:solidFill>
              </a:rPr>
              <a:t> </a:t>
            </a:r>
            <a:endParaRPr sz="2800">
              <a:solidFill>
                <a:schemeClr val="dk1"/>
              </a:solidFill>
            </a:endParaRPr>
          </a:p>
          <a:p>
            <a:pPr indent="0" lvl="0" marL="0" rtl="0" algn="l">
              <a:spcBef>
                <a:spcPts val="0"/>
              </a:spcBef>
              <a:spcAft>
                <a:spcPts val="0"/>
              </a:spcAft>
              <a:buNone/>
            </a:pPr>
            <a:r>
              <a:t/>
            </a:r>
            <a:endParaRPr sz="2800">
              <a:solidFill>
                <a:schemeClr val="dk1"/>
              </a:solidFill>
            </a:endParaRPr>
          </a:p>
          <a:p>
            <a:pPr indent="0" lvl="0" marL="0" rtl="0" algn="l">
              <a:spcBef>
                <a:spcPts val="0"/>
              </a:spcBef>
              <a:spcAft>
                <a:spcPts val="0"/>
              </a:spcAft>
              <a:buNone/>
            </a:pPr>
            <a:r>
              <a:rPr lang="en-GB" sz="2800">
                <a:solidFill>
                  <a:schemeClr val="dk1"/>
                </a:solidFill>
              </a:rPr>
              <a:t>In study skills books use resources to explain the work the charity does. </a:t>
            </a:r>
            <a:endParaRPr b="1" sz="2800">
              <a:solidFill>
                <a:schemeClr val="dk1"/>
              </a:solidFill>
            </a:endParaRPr>
          </a:p>
          <a:p>
            <a:pPr indent="0" lvl="0" marL="0" rtl="0" algn="l">
              <a:spcBef>
                <a:spcPts val="0"/>
              </a:spcBef>
              <a:spcAft>
                <a:spcPts val="0"/>
              </a:spcAft>
              <a:buNone/>
            </a:pPr>
            <a:r>
              <a:t/>
            </a:r>
            <a:endParaRPr b="1" sz="2800">
              <a:solidFill>
                <a:schemeClr val="dk1"/>
              </a:solidFill>
            </a:endParaRPr>
          </a:p>
          <a:p>
            <a:pPr indent="0" lvl="0" marL="0" rtl="0" algn="l">
              <a:spcBef>
                <a:spcPts val="0"/>
              </a:spcBef>
              <a:spcAft>
                <a:spcPts val="0"/>
              </a:spcAft>
              <a:buNone/>
            </a:pPr>
            <a:r>
              <a:rPr lang="en-GB" sz="2800">
                <a:solidFill>
                  <a:schemeClr val="dk1"/>
                </a:solidFill>
              </a:rPr>
              <a:t>Challenge A one of the things, challenge B two and Challenge C three of the things they do.</a:t>
            </a:r>
            <a:endParaRPr sz="2800">
              <a:solidFill>
                <a:schemeClr val="dk1"/>
              </a:solidFill>
            </a:endParaRPr>
          </a:p>
          <a:p>
            <a:pPr indent="0" lvl="0" marL="0" rtl="0" algn="l">
              <a:spcBef>
                <a:spcPts val="0"/>
              </a:spcBef>
              <a:spcAft>
                <a:spcPts val="0"/>
              </a:spcAft>
              <a:buNone/>
            </a:pPr>
            <a:r>
              <a:t/>
            </a:r>
            <a:endParaRPr sz="2800">
              <a:solidFill>
                <a:schemeClr val="dk1"/>
              </a:solidFill>
            </a:endParaRPr>
          </a:p>
          <a:p>
            <a:pPr indent="0" lvl="0" marL="0" rtl="0" algn="l">
              <a:spcBef>
                <a:spcPts val="0"/>
              </a:spcBef>
              <a:spcAft>
                <a:spcPts val="0"/>
              </a:spcAft>
              <a:buNone/>
            </a:pPr>
            <a:r>
              <a:rPr lang="en-GB" sz="2800">
                <a:solidFill>
                  <a:schemeClr val="dk1"/>
                </a:solidFill>
              </a:rPr>
              <a:t>Add a poste</a:t>
            </a:r>
            <a:r>
              <a:rPr lang="en-GB" sz="2600">
                <a:solidFill>
                  <a:schemeClr val="dk1"/>
                </a:solidFill>
              </a:rPr>
              <a:t>r</a:t>
            </a:r>
            <a:endParaRPr sz="2600">
              <a:solidFill>
                <a:schemeClr val="dk1"/>
              </a:solidFill>
            </a:endParaRPr>
          </a:p>
          <a:p>
            <a:pPr indent="0" lvl="0" marL="0" rtl="0" algn="l">
              <a:spcBef>
                <a:spcPts val="0"/>
              </a:spcBef>
              <a:spcAft>
                <a:spcPts val="0"/>
              </a:spcAft>
              <a:buNone/>
            </a:pPr>
            <a:r>
              <a:rPr lang="en-GB">
                <a:latin typeface="Calibri"/>
                <a:ea typeface="Calibri"/>
                <a:cs typeface="Calibri"/>
                <a:sym typeface="Calibri"/>
              </a:rPr>
              <a:t> </a:t>
            </a:r>
            <a:endParaRPr>
              <a:latin typeface="Calibri"/>
              <a:ea typeface="Calibri"/>
              <a:cs typeface="Calibri"/>
              <a:sym typeface="Calibri"/>
            </a:endParaRPr>
          </a:p>
        </p:txBody>
      </p:sp>
      <p:pic>
        <p:nvPicPr>
          <p:cNvPr descr="Calming Music - Relaxing Sleeping Music - Soothing Music - Stress Relief, Inner Peace &amp; Feeling Good. Calming, relaxing, soothing, peaceful, and tranquil music For ALL ages. We hope this music helps you recharge, rejuvenate and relax so you can keep finding the strength and light that is inside of you and keep on shining the beautiful and special light that you are! Remember you are loved! ❤️&#10;&#10;Here are some good tips and benefits to help you:&#10;&#10;🔆When to play the music:&#10;&#10;For relaxing, studying, meditation, yoga, nap time, quiet time, background music:&#10;Just click play and enjoy, wherever and whenever. &#10;&#10;For sleeping: &#10;We recommend putting on your favorite relaxing music around half an hour before bed or nap time. Allowing time to absorb the music and “wind” down before sleeping. You can use it to fall asleep and you can keep it on all night to sleep better.&#10;&#10;&#10;🔆 Benefits of Relaxing Music:&#10;&#10;🔸Improved sleep quality.&#10;🔸Calms down the mind&#10;🔸Reduce stress and anxiety&#10;🔸Trigger the release of sleep-friendly hormones, including serotonin &#10; and oxytocin &#10;🔸Releasing tension&#10;🔸Releasing negative emotions&#10;🔸Boost Brain Development&#10;🔸Pain Reduction &#10;🔸Quiet the nervous system&#10;&#10;&#10;🔆Creating a relaxing environment:&#10;&#10;Soft &amp; relaxing music played each night can not only help relax your child, but it can also help to create a sense of routine for your little one. Acting almost like a trigger, letting them know that it's time for bed, it's the perfect way to add another sense of familiarity - which can leave your child feeling more secure and therefore more relaxed. A sense of routine throughout the early stages will help to breed feelings of comfort and security throughout childhood.&#10;&#10;&#10;&#10;&#10;🔆 MINDFUL KIDS&#10;&#10;As parents of small children, we have experienced how helpful and effective it is to use this music to get our kids to relax and sleep more easily - as well as having a positive and calming effect on us grown-ups. Just click play and let the soothing and relaxing tones do the work.&#10;&#10;&#10;We really hope our channel creates much value for you and all who connect with us. We would LOVE for you to subscribe to this channel. Your support is an act of kindness that we deeply appreciate. It helps us reach more people and creating a positive impact in the lives of many. &#10;&#10;You are Appreciated. &#10;&#10;From Our Hearts to Yours,&#10;Britt Mari &amp; Kenneth &amp; Our Amazing Children Adrian &amp; Mira💞" id="157" name="Google Shape;157;p20" title="Calming Music | Relaxing Sleeping Music | Soothing Music | Stress Relief, Inner Peace &amp; Feeling Good">
            <a:hlinkClick r:id="rId4"/>
          </p:cNvPr>
          <p:cNvPicPr preferRelativeResize="0"/>
          <p:nvPr/>
        </p:nvPicPr>
        <p:blipFill>
          <a:blip r:embed="rId5">
            <a:alphaModFix/>
          </a:blip>
          <a:stretch>
            <a:fillRect/>
          </a:stretch>
        </p:blipFill>
        <p:spPr>
          <a:xfrm>
            <a:off x="4871450" y="4061975"/>
            <a:ext cx="3487850" cy="261590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