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6858000" cx="9144000"/>
  <p:notesSz cx="6797675" cy="9926625"/>
  <p:embeddedFontLst>
    <p:embeddedFont>
      <p:font typeface="Libre Baskerville"/>
      <p:regular r:id="rId13"/>
      <p:bold r:id="rId14"/>
      <p:italic r:id="rId15"/>
    </p:embeddedFont>
    <p:embeddedFont>
      <p:font typeface="Quintessential"/>
      <p:regular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LibreBaskerville-regular.fntdata"/><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LibreBaskerville-italic.fntdata"/><Relationship Id="rId14" Type="http://schemas.openxmlformats.org/officeDocument/2006/relationships/font" Target="fonts/LibreBaskerville-bold.fntdata"/><Relationship Id="rId16" Type="http://schemas.openxmlformats.org/officeDocument/2006/relationships/font" Target="fonts/Quintessential-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23afc1d86d5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23afc1d86d5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d0182ad70e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d0182ad70e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0000">
            <a:alpha val="52941"/>
          </a:srgbClr>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hyperlink" Target="https://www.youtube.com/watch?v=ROw3ON5fLnc"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11.png"/><Relationship Id="rId6" Type="http://schemas.openxmlformats.org/officeDocument/2006/relationships/image" Target="../media/image6.png"/><Relationship Id="rId7" Type="http://schemas.openxmlformats.org/officeDocument/2006/relationships/hyperlink" Target="https://cafod.org.uk/Education/Primary-teaching-resources/Laudato-Si-animation"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hyperlink" Target="http://www.youtube.com/watch?v=PFKnZP7ldLk" TargetMode="External"/><Relationship Id="rId5"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p:nvPr/>
        </p:nvSpPr>
        <p:spPr>
          <a:xfrm>
            <a:off x="250400" y="656303"/>
            <a:ext cx="4105500" cy="978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GB" sz="4800" u="none" cap="none" strike="noStrike">
                <a:solidFill>
                  <a:schemeClr val="dk1"/>
                </a:solidFill>
                <a:latin typeface="Quintessential"/>
                <a:ea typeface="Quintessential"/>
                <a:cs typeface="Quintessential"/>
                <a:sym typeface="Quintessential"/>
              </a:rPr>
              <a:t>CAFOD cares </a:t>
            </a:r>
            <a:endParaRPr b="1" sz="4800">
              <a:solidFill>
                <a:schemeClr val="dk1"/>
              </a:solidFill>
              <a:latin typeface="Quintessential"/>
              <a:ea typeface="Quintessential"/>
              <a:cs typeface="Quintessential"/>
              <a:sym typeface="Quintessential"/>
            </a:endParaRPr>
          </a:p>
        </p:txBody>
      </p:sp>
      <p:sp>
        <p:nvSpPr>
          <p:cNvPr id="85" name="Google Shape;85;p13"/>
          <p:cNvSpPr/>
          <p:nvPr/>
        </p:nvSpPr>
        <p:spPr>
          <a:xfrm>
            <a:off x="5885300" y="4009275"/>
            <a:ext cx="29523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2"/>
                </a:solidFill>
                <a:latin typeface="Quintessential"/>
                <a:ea typeface="Quintessential"/>
                <a:cs typeface="Quintessential"/>
                <a:sym typeface="Quintessential"/>
              </a:rPr>
              <a:t>‘Laudato Si’</a:t>
            </a:r>
            <a:endParaRPr sz="3600">
              <a:solidFill>
                <a:schemeClr val="dk2"/>
              </a:solidFill>
              <a:latin typeface="Quintessential"/>
              <a:ea typeface="Quintessential"/>
              <a:cs typeface="Quintessential"/>
              <a:sym typeface="Quintessential"/>
            </a:endParaRPr>
          </a:p>
        </p:txBody>
      </p:sp>
      <p:sp>
        <p:nvSpPr>
          <p:cNvPr id="86" name="Google Shape;86;p13"/>
          <p:cNvSpPr/>
          <p:nvPr/>
        </p:nvSpPr>
        <p:spPr>
          <a:xfrm>
            <a:off x="4355976" y="188640"/>
            <a:ext cx="4896544" cy="14465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dk1"/>
                </a:solidFill>
                <a:latin typeface="Quintessential"/>
                <a:ea typeface="Quintessential"/>
                <a:cs typeface="Quintessential"/>
                <a:sym typeface="Quintessential"/>
              </a:rPr>
              <a:t>A Message from the Pope</a:t>
            </a:r>
            <a:endParaRPr sz="4400">
              <a:solidFill>
                <a:schemeClr val="dk1"/>
              </a:solidFill>
              <a:latin typeface="Calibri"/>
              <a:ea typeface="Calibri"/>
              <a:cs typeface="Calibri"/>
              <a:sym typeface="Calibri"/>
            </a:endParaRPr>
          </a:p>
        </p:txBody>
      </p:sp>
      <p:pic>
        <p:nvPicPr>
          <p:cNvPr id="87" name="Google Shape;87;p13"/>
          <p:cNvPicPr preferRelativeResize="0"/>
          <p:nvPr/>
        </p:nvPicPr>
        <p:blipFill rotWithShape="1">
          <a:blip r:embed="rId3">
            <a:alphaModFix/>
          </a:blip>
          <a:srcRect b="0" l="0" r="0" t="0"/>
          <a:stretch/>
        </p:blipFill>
        <p:spPr>
          <a:xfrm>
            <a:off x="8166784" y="5580718"/>
            <a:ext cx="977216" cy="1172659"/>
          </a:xfrm>
          <a:prstGeom prst="rect">
            <a:avLst/>
          </a:prstGeom>
          <a:noFill/>
          <a:ln>
            <a:noFill/>
          </a:ln>
        </p:spPr>
      </p:pic>
      <p:pic>
        <p:nvPicPr>
          <p:cNvPr id="88" name="Google Shape;88;p13"/>
          <p:cNvPicPr preferRelativeResize="0"/>
          <p:nvPr/>
        </p:nvPicPr>
        <p:blipFill rotWithShape="1">
          <a:blip r:embed="rId4">
            <a:alphaModFix/>
          </a:blip>
          <a:srcRect b="0" l="0" r="0" t="0"/>
          <a:stretch/>
        </p:blipFill>
        <p:spPr>
          <a:xfrm>
            <a:off x="5823405" y="1056941"/>
            <a:ext cx="2952327" cy="2952327"/>
          </a:xfrm>
          <a:prstGeom prst="rect">
            <a:avLst/>
          </a:prstGeom>
          <a:noFill/>
          <a:ln>
            <a:noFill/>
          </a:ln>
        </p:spPr>
      </p:pic>
      <p:pic>
        <p:nvPicPr>
          <p:cNvPr id="89" name="Google Shape;89;p13"/>
          <p:cNvPicPr preferRelativeResize="0"/>
          <p:nvPr/>
        </p:nvPicPr>
        <p:blipFill rotWithShape="1">
          <a:blip r:embed="rId5">
            <a:alphaModFix/>
          </a:blip>
          <a:srcRect b="0" l="0" r="0" t="0"/>
          <a:stretch/>
        </p:blipFill>
        <p:spPr>
          <a:xfrm>
            <a:off x="250407" y="1843909"/>
            <a:ext cx="3810000" cy="3810000"/>
          </a:xfrm>
          <a:prstGeom prst="rect">
            <a:avLst/>
          </a:prstGeom>
          <a:noFill/>
          <a:ln>
            <a:noFill/>
          </a:ln>
        </p:spPr>
      </p:pic>
      <p:sp>
        <p:nvSpPr>
          <p:cNvPr id="90" name="Google Shape;90;p13"/>
          <p:cNvSpPr/>
          <p:nvPr/>
        </p:nvSpPr>
        <p:spPr>
          <a:xfrm>
            <a:off x="4355901" y="4769928"/>
            <a:ext cx="4539900" cy="769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rgbClr val="000000"/>
                </a:solidFill>
                <a:latin typeface="Quintessential"/>
                <a:ea typeface="Quintessential"/>
                <a:cs typeface="Quintessential"/>
                <a:sym typeface="Quintessential"/>
              </a:rPr>
              <a:t>curious and active</a:t>
            </a:r>
            <a:endParaRPr sz="4400">
              <a:solidFill>
                <a:srgbClr val="000000"/>
              </a:solidFill>
              <a:latin typeface="Calibri"/>
              <a:ea typeface="Calibri"/>
              <a:cs typeface="Calibri"/>
              <a:sym typeface="Calibri"/>
            </a:endParaRPr>
          </a:p>
        </p:txBody>
      </p:sp>
      <p:sp>
        <p:nvSpPr>
          <p:cNvPr id="91" name="Google Shape;91;p13"/>
          <p:cNvSpPr txBox="1"/>
          <p:nvPr/>
        </p:nvSpPr>
        <p:spPr>
          <a:xfrm>
            <a:off x="4282275" y="5804500"/>
            <a:ext cx="3910200" cy="648000"/>
          </a:xfrm>
          <a:prstGeom prst="rect">
            <a:avLst/>
          </a:prstGeom>
          <a:noFill/>
          <a:ln>
            <a:noFill/>
          </a:ln>
        </p:spPr>
        <p:txBody>
          <a:bodyPr anchorCtr="0" anchor="t" bIns="45700" lIns="91425" spcFirstLastPara="1" rIns="91425" wrap="square" tIns="45700">
            <a:normAutofit fontScale="40000"/>
          </a:bodyPr>
          <a:lstStyle/>
          <a:p>
            <a:pPr indent="0" lvl="0" marL="0" rtl="0" algn="l">
              <a:spcBef>
                <a:spcPts val="0"/>
              </a:spcBef>
              <a:spcAft>
                <a:spcPts val="0"/>
              </a:spcAft>
              <a:buNone/>
            </a:pPr>
            <a:r>
              <a:rPr b="1" i="1" lang="en-GB" sz="7200">
                <a:solidFill>
                  <a:srgbClr val="000000"/>
                </a:solidFill>
                <a:latin typeface="Libre Baskerville"/>
                <a:ea typeface="Libre Baskerville"/>
                <a:cs typeface="Libre Baskerville"/>
                <a:sym typeface="Libre Baskerville"/>
              </a:rPr>
              <a:t>Collaboration Cara</a:t>
            </a:r>
            <a:endParaRPr sz="3200">
              <a:solidFill>
                <a:srgbClr val="888888"/>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14"/>
          <p:cNvPicPr preferRelativeResize="0"/>
          <p:nvPr/>
        </p:nvPicPr>
        <p:blipFill rotWithShape="1">
          <a:blip r:embed="rId3">
            <a:alphaModFix/>
          </a:blip>
          <a:srcRect b="0" l="0" r="0" t="0"/>
          <a:stretch/>
        </p:blipFill>
        <p:spPr>
          <a:xfrm>
            <a:off x="-180528" y="4517931"/>
            <a:ext cx="5893221" cy="2294308"/>
          </a:xfrm>
          <a:prstGeom prst="rect">
            <a:avLst/>
          </a:prstGeom>
          <a:noFill/>
          <a:ln>
            <a:noFill/>
          </a:ln>
        </p:spPr>
      </p:pic>
      <p:pic>
        <p:nvPicPr>
          <p:cNvPr id="97" name="Google Shape;97;p14"/>
          <p:cNvPicPr preferRelativeResize="0"/>
          <p:nvPr/>
        </p:nvPicPr>
        <p:blipFill rotWithShape="1">
          <a:blip r:embed="rId4">
            <a:alphaModFix/>
          </a:blip>
          <a:srcRect b="0" l="0" r="0" t="0"/>
          <a:stretch/>
        </p:blipFill>
        <p:spPr>
          <a:xfrm>
            <a:off x="4400901" y="5726757"/>
            <a:ext cx="4743099" cy="1170533"/>
          </a:xfrm>
          <a:prstGeom prst="rect">
            <a:avLst/>
          </a:prstGeom>
          <a:noFill/>
          <a:ln>
            <a:noFill/>
          </a:ln>
        </p:spPr>
      </p:pic>
      <p:sp>
        <p:nvSpPr>
          <p:cNvPr id="98" name="Google Shape;98;p14"/>
          <p:cNvSpPr/>
          <p:nvPr/>
        </p:nvSpPr>
        <p:spPr>
          <a:xfrm>
            <a:off x="250388" y="364782"/>
            <a:ext cx="4105588"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CAFOD cares- what can you do to lend a helping hand?</a:t>
            </a:r>
            <a:endParaRPr b="1" sz="4800">
              <a:solidFill>
                <a:schemeClr val="dk1"/>
              </a:solidFill>
              <a:latin typeface="Quintessential"/>
              <a:ea typeface="Quintessential"/>
              <a:cs typeface="Quintessential"/>
              <a:sym typeface="Quintessential"/>
            </a:endParaRPr>
          </a:p>
        </p:txBody>
      </p:sp>
      <p:pic>
        <p:nvPicPr>
          <p:cNvPr id="99" name="Google Shape;99;p14"/>
          <p:cNvPicPr preferRelativeResize="0"/>
          <p:nvPr/>
        </p:nvPicPr>
        <p:blipFill rotWithShape="1">
          <a:blip r:embed="rId5">
            <a:alphaModFix/>
          </a:blip>
          <a:srcRect b="0" l="0" r="0" t="0"/>
          <a:stretch/>
        </p:blipFill>
        <p:spPr>
          <a:xfrm>
            <a:off x="4582228" y="405725"/>
            <a:ext cx="3810000" cy="3810000"/>
          </a:xfrm>
          <a:prstGeom prst="rect">
            <a:avLst/>
          </a:prstGeom>
          <a:noFill/>
          <a:ln>
            <a:noFill/>
          </a:ln>
        </p:spPr>
      </p:pic>
      <p:sp>
        <p:nvSpPr>
          <p:cNvPr id="100" name="Google Shape;100;p14"/>
          <p:cNvSpPr/>
          <p:nvPr/>
        </p:nvSpPr>
        <p:spPr>
          <a:xfrm>
            <a:off x="4786892" y="3140968"/>
            <a:ext cx="3649664" cy="92333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u="sng">
                <a:solidFill>
                  <a:schemeClr val="hlink"/>
                </a:solidFill>
                <a:latin typeface="Quintessential"/>
                <a:ea typeface="Quintessential"/>
                <a:cs typeface="Quintessential"/>
                <a:sym typeface="Quintessential"/>
                <a:hlinkClick r:id="rId6"/>
              </a:rPr>
              <a:t>https://www.youtube.com/watch?v=ROw3ON5fLnc</a:t>
            </a:r>
            <a:endParaRPr sz="1800">
              <a:solidFill>
                <a:schemeClr val="dk1"/>
              </a:solidFill>
              <a:latin typeface="Quintessential"/>
              <a:ea typeface="Quintessential"/>
              <a:cs typeface="Quintessential"/>
              <a:sym typeface="Quintessential"/>
            </a:endParaRPr>
          </a:p>
          <a:p>
            <a:pPr indent="0" lvl="0" marL="0" marR="0" rtl="0" algn="l">
              <a:spcBef>
                <a:spcPts val="0"/>
              </a:spcBef>
              <a:spcAft>
                <a:spcPts val="0"/>
              </a:spcAft>
              <a:buNone/>
            </a:pPr>
            <a:r>
              <a:t/>
            </a:r>
            <a:endParaRPr sz="1800">
              <a:solidFill>
                <a:schemeClr val="dk1"/>
              </a:solidFill>
              <a:latin typeface="Quintessential"/>
              <a:ea typeface="Quintessential"/>
              <a:cs typeface="Quintessential"/>
              <a:sym typeface="Quintessent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5"/>
          <p:cNvPicPr preferRelativeResize="0"/>
          <p:nvPr/>
        </p:nvPicPr>
        <p:blipFill rotWithShape="1">
          <a:blip r:embed="rId3">
            <a:alphaModFix/>
          </a:blip>
          <a:srcRect b="0" l="0" r="0" t="0"/>
          <a:stretch/>
        </p:blipFill>
        <p:spPr>
          <a:xfrm>
            <a:off x="4139952" y="1713403"/>
            <a:ext cx="4705017" cy="2361261"/>
          </a:xfrm>
          <a:prstGeom prst="rect">
            <a:avLst/>
          </a:prstGeom>
          <a:noFill/>
          <a:ln>
            <a:noFill/>
          </a:ln>
        </p:spPr>
      </p:pic>
      <p:pic>
        <p:nvPicPr>
          <p:cNvPr id="106" name="Google Shape;106;p15"/>
          <p:cNvPicPr preferRelativeResize="0"/>
          <p:nvPr/>
        </p:nvPicPr>
        <p:blipFill rotWithShape="1">
          <a:blip r:embed="rId4">
            <a:alphaModFix/>
          </a:blip>
          <a:srcRect b="0" l="0" r="0" t="0"/>
          <a:stretch/>
        </p:blipFill>
        <p:spPr>
          <a:xfrm>
            <a:off x="4400901" y="5702335"/>
            <a:ext cx="4743099" cy="1170533"/>
          </a:xfrm>
          <a:prstGeom prst="rect">
            <a:avLst/>
          </a:prstGeom>
          <a:noFill/>
          <a:ln>
            <a:noFill/>
          </a:ln>
        </p:spPr>
      </p:pic>
      <p:pic>
        <p:nvPicPr>
          <p:cNvPr id="107" name="Google Shape;107;p15"/>
          <p:cNvPicPr preferRelativeResize="0"/>
          <p:nvPr/>
        </p:nvPicPr>
        <p:blipFill rotWithShape="1">
          <a:blip r:embed="rId5">
            <a:alphaModFix/>
          </a:blip>
          <a:srcRect b="0" l="0" r="0" t="0"/>
          <a:stretch/>
        </p:blipFill>
        <p:spPr>
          <a:xfrm>
            <a:off x="296444" y="1916831"/>
            <a:ext cx="4347563" cy="4347563"/>
          </a:xfrm>
          <a:prstGeom prst="rect">
            <a:avLst/>
          </a:prstGeom>
          <a:noFill/>
          <a:ln>
            <a:noFill/>
          </a:ln>
        </p:spPr>
      </p:pic>
      <p:pic>
        <p:nvPicPr>
          <p:cNvPr id="108" name="Google Shape;108;p15"/>
          <p:cNvPicPr preferRelativeResize="0"/>
          <p:nvPr/>
        </p:nvPicPr>
        <p:blipFill rotWithShape="1">
          <a:blip r:embed="rId6">
            <a:alphaModFix/>
          </a:blip>
          <a:srcRect b="0" l="0" r="0" t="0"/>
          <a:stretch/>
        </p:blipFill>
        <p:spPr>
          <a:xfrm>
            <a:off x="0" y="274949"/>
            <a:ext cx="5145470" cy="1865538"/>
          </a:xfrm>
          <a:prstGeom prst="rect">
            <a:avLst/>
          </a:prstGeom>
          <a:noFill/>
          <a:ln>
            <a:noFill/>
          </a:ln>
        </p:spPr>
      </p:pic>
      <p:sp>
        <p:nvSpPr>
          <p:cNvPr id="109" name="Google Shape;109;p15"/>
          <p:cNvSpPr/>
          <p:nvPr/>
        </p:nvSpPr>
        <p:spPr>
          <a:xfrm>
            <a:off x="4962127" y="3351948"/>
            <a:ext cx="3525387"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u="sng">
                <a:solidFill>
                  <a:schemeClr val="hlink"/>
                </a:solidFill>
                <a:latin typeface="Quintessential"/>
                <a:ea typeface="Quintessential"/>
                <a:cs typeface="Quintessential"/>
                <a:sym typeface="Quintessential"/>
                <a:hlinkClick r:id="rId7"/>
              </a:rPr>
              <a:t>https://cafod.org.uk/Education/Primary-teaching-resources/Laudato-Si-animation</a:t>
            </a:r>
            <a:endParaRPr sz="1800">
              <a:solidFill>
                <a:schemeClr val="dk1"/>
              </a:solidFill>
              <a:latin typeface="Quintessential"/>
              <a:ea typeface="Quintessential"/>
              <a:cs typeface="Quintessential"/>
              <a:sym typeface="Quintessent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6"/>
          <p:cNvSpPr/>
          <p:nvPr/>
        </p:nvSpPr>
        <p:spPr>
          <a:xfrm>
            <a:off x="323528" y="360090"/>
            <a:ext cx="5875833"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What will you do to lend a helping hand? Place a pebble on the globe and say a silent prayer.</a:t>
            </a:r>
            <a:endParaRPr b="1" sz="4800">
              <a:solidFill>
                <a:schemeClr val="dk1"/>
              </a:solidFill>
              <a:latin typeface="Quintessential"/>
              <a:ea typeface="Quintessential"/>
              <a:cs typeface="Quintessential"/>
              <a:sym typeface="Quintessential"/>
            </a:endParaRPr>
          </a:p>
        </p:txBody>
      </p:sp>
      <p:sp>
        <p:nvSpPr>
          <p:cNvPr id="115" name="Google Shape;115;p16"/>
          <p:cNvSpPr/>
          <p:nvPr/>
        </p:nvSpPr>
        <p:spPr>
          <a:xfrm>
            <a:off x="323528" y="4833129"/>
            <a:ext cx="4799712" cy="132343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8000">
                <a:solidFill>
                  <a:schemeClr val="dk1"/>
                </a:solidFill>
                <a:latin typeface="Quintessential"/>
                <a:ea typeface="Quintessential"/>
                <a:cs typeface="Quintessential"/>
                <a:sym typeface="Quintessential"/>
              </a:rPr>
              <a:t>Respond</a:t>
            </a:r>
            <a:endParaRPr sz="8000">
              <a:solidFill>
                <a:schemeClr val="dk1"/>
              </a:solidFill>
              <a:latin typeface="Calibri"/>
              <a:ea typeface="Calibri"/>
              <a:cs typeface="Calibri"/>
              <a:sym typeface="Calibri"/>
            </a:endParaRPr>
          </a:p>
        </p:txBody>
      </p:sp>
      <p:sp>
        <p:nvSpPr>
          <p:cNvPr id="116" name="Google Shape;116;p16"/>
          <p:cNvSpPr txBox="1"/>
          <p:nvPr/>
        </p:nvSpPr>
        <p:spPr>
          <a:xfrm>
            <a:off x="4572000" y="6059379"/>
            <a:ext cx="3960439" cy="648072"/>
          </a:xfrm>
          <a:prstGeom prst="rect">
            <a:avLst/>
          </a:prstGeom>
          <a:noFill/>
          <a:ln>
            <a:noFill/>
          </a:ln>
        </p:spPr>
        <p:txBody>
          <a:bodyPr anchorCtr="0" anchor="t" bIns="45700" lIns="91425" spcFirstLastPara="1" rIns="91425" wrap="square" tIns="45700">
            <a:normAutofit fontScale="47500" lnSpcReduction="20000"/>
          </a:bodyPr>
          <a:lstStyle/>
          <a:p>
            <a:pPr indent="0" lvl="0" marL="0" marR="0" rtl="0" algn="l">
              <a:spcBef>
                <a:spcPts val="0"/>
              </a:spcBef>
              <a:spcAft>
                <a:spcPts val="0"/>
              </a:spcAft>
              <a:buClr>
                <a:schemeClr val="dk1"/>
              </a:buClr>
              <a:buSzPct val="100000"/>
              <a:buFont typeface="Arial"/>
              <a:buNone/>
            </a:pPr>
            <a:r>
              <a:rPr b="1" i="1" lang="en-GB" sz="7200">
                <a:solidFill>
                  <a:schemeClr val="dk1"/>
                </a:solidFill>
                <a:latin typeface="Libre Baskerville"/>
                <a:ea typeface="Libre Baskerville"/>
                <a:cs typeface="Libre Baskerville"/>
                <a:sym typeface="Libre Baskerville"/>
              </a:rPr>
              <a:t>Collaboration Cara</a:t>
            </a:r>
            <a:endParaRPr b="1" i="1" sz="7200">
              <a:solidFill>
                <a:schemeClr val="dk1"/>
              </a:solidFill>
              <a:latin typeface="Libre Baskerville"/>
              <a:ea typeface="Libre Baskerville"/>
              <a:cs typeface="Libre Baskerville"/>
              <a:sym typeface="Libre Baskerville"/>
            </a:endParaRPr>
          </a:p>
        </p:txBody>
      </p:sp>
      <p:pic>
        <p:nvPicPr>
          <p:cNvPr id="117" name="Google Shape;117;p16"/>
          <p:cNvPicPr preferRelativeResize="0"/>
          <p:nvPr/>
        </p:nvPicPr>
        <p:blipFill rotWithShape="1">
          <a:blip r:embed="rId3">
            <a:alphaModFix/>
          </a:blip>
          <a:srcRect b="0" l="0" r="0" t="0"/>
          <a:stretch/>
        </p:blipFill>
        <p:spPr>
          <a:xfrm>
            <a:off x="8166784" y="5638643"/>
            <a:ext cx="977216" cy="1172659"/>
          </a:xfrm>
          <a:prstGeom prst="rect">
            <a:avLst/>
          </a:prstGeom>
          <a:noFill/>
          <a:ln>
            <a:noFill/>
          </a:ln>
        </p:spPr>
      </p:pic>
      <p:pic>
        <p:nvPicPr>
          <p:cNvPr id="118" name="Google Shape;118;p16"/>
          <p:cNvPicPr preferRelativeResize="0"/>
          <p:nvPr/>
        </p:nvPicPr>
        <p:blipFill rotWithShape="1">
          <a:blip r:embed="rId4">
            <a:alphaModFix/>
          </a:blip>
          <a:srcRect b="0" l="0" r="0" t="0"/>
          <a:stretch/>
        </p:blipFill>
        <p:spPr>
          <a:xfrm>
            <a:off x="6216541" y="634600"/>
            <a:ext cx="2824865" cy="282486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17"/>
          <p:cNvPicPr preferRelativeResize="0"/>
          <p:nvPr/>
        </p:nvPicPr>
        <p:blipFill rotWithShape="1">
          <a:blip r:embed="rId3">
            <a:alphaModFix/>
          </a:blip>
          <a:srcRect b="0" l="0" r="0" t="0"/>
          <a:stretch/>
        </p:blipFill>
        <p:spPr>
          <a:xfrm>
            <a:off x="-20573" y="260648"/>
            <a:ext cx="6394182" cy="2376264"/>
          </a:xfrm>
          <a:prstGeom prst="rect">
            <a:avLst/>
          </a:prstGeom>
          <a:noFill/>
          <a:ln>
            <a:noFill/>
          </a:ln>
        </p:spPr>
      </p:pic>
      <p:sp>
        <p:nvSpPr>
          <p:cNvPr id="124" name="Google Shape;124;p17"/>
          <p:cNvSpPr/>
          <p:nvPr/>
        </p:nvSpPr>
        <p:spPr>
          <a:xfrm>
            <a:off x="788080" y="1988846"/>
            <a:ext cx="3529500" cy="3047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Lend a hand to help others</a:t>
            </a:r>
            <a:endParaRPr b="1" sz="4800">
              <a:solidFill>
                <a:schemeClr val="dk1"/>
              </a:solidFill>
              <a:latin typeface="Quintessential"/>
              <a:ea typeface="Quintessential"/>
              <a:cs typeface="Quintessential"/>
              <a:sym typeface="Quintessential"/>
            </a:endParaRPr>
          </a:p>
        </p:txBody>
      </p:sp>
      <p:pic>
        <p:nvPicPr>
          <p:cNvPr id="125" name="Google Shape;125;p17"/>
          <p:cNvPicPr preferRelativeResize="0"/>
          <p:nvPr/>
        </p:nvPicPr>
        <p:blipFill rotWithShape="1">
          <a:blip r:embed="rId4">
            <a:alphaModFix/>
          </a:blip>
          <a:srcRect b="0" l="0" r="0" t="0"/>
          <a:stretch/>
        </p:blipFill>
        <p:spPr>
          <a:xfrm>
            <a:off x="5727579" y="413340"/>
            <a:ext cx="3082995" cy="3699594"/>
          </a:xfrm>
          <a:prstGeom prst="rect">
            <a:avLst/>
          </a:prstGeom>
          <a:noFill/>
          <a:ln>
            <a:noFill/>
          </a:ln>
        </p:spPr>
      </p:pic>
      <p:sp>
        <p:nvSpPr>
          <p:cNvPr id="126" name="Google Shape;126;p17"/>
          <p:cNvSpPr/>
          <p:nvPr/>
        </p:nvSpPr>
        <p:spPr>
          <a:xfrm>
            <a:off x="4270676" y="5921565"/>
            <a:ext cx="4539900" cy="769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rgbClr val="000000"/>
                </a:solidFill>
                <a:latin typeface="Quintessential"/>
                <a:ea typeface="Quintessential"/>
                <a:cs typeface="Quintessential"/>
                <a:sym typeface="Quintessential"/>
              </a:rPr>
              <a:t>curious and active</a:t>
            </a:r>
            <a:endParaRPr sz="4400">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8"/>
          <p:cNvSpPr txBox="1"/>
          <p:nvPr/>
        </p:nvSpPr>
        <p:spPr>
          <a:xfrm>
            <a:off x="115850" y="500400"/>
            <a:ext cx="5734200" cy="3879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8000">
                <a:solidFill>
                  <a:srgbClr val="000000"/>
                </a:solidFill>
                <a:latin typeface="Quintessential"/>
                <a:ea typeface="Quintessential"/>
                <a:cs typeface="Quintessential"/>
                <a:sym typeface="Quintessential"/>
              </a:rPr>
              <a:t>Responding back in class…</a:t>
            </a:r>
            <a:endParaRPr/>
          </a:p>
        </p:txBody>
      </p:sp>
      <p:pic>
        <p:nvPicPr>
          <p:cNvPr id="132" name="Google Shape;132;p18"/>
          <p:cNvPicPr preferRelativeResize="0"/>
          <p:nvPr/>
        </p:nvPicPr>
        <p:blipFill rotWithShape="1">
          <a:blip r:embed="rId3">
            <a:alphaModFix/>
          </a:blip>
          <a:srcRect b="0" l="0" r="0" t="0"/>
          <a:stretch/>
        </p:blipFill>
        <p:spPr>
          <a:xfrm>
            <a:off x="5716604" y="679815"/>
            <a:ext cx="3082995" cy="369959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p19"/>
          <p:cNvPicPr preferRelativeResize="0"/>
          <p:nvPr/>
        </p:nvPicPr>
        <p:blipFill rotWithShape="1">
          <a:blip r:embed="rId3">
            <a:alphaModFix/>
          </a:blip>
          <a:srcRect b="0" l="0" r="0" t="0"/>
          <a:stretch/>
        </p:blipFill>
        <p:spPr>
          <a:xfrm>
            <a:off x="5957541" y="308025"/>
            <a:ext cx="2824865" cy="2824865"/>
          </a:xfrm>
          <a:prstGeom prst="rect">
            <a:avLst/>
          </a:prstGeom>
          <a:noFill/>
          <a:ln>
            <a:noFill/>
          </a:ln>
        </p:spPr>
      </p:pic>
      <p:sp>
        <p:nvSpPr>
          <p:cNvPr id="138" name="Google Shape;138;p19"/>
          <p:cNvSpPr txBox="1"/>
          <p:nvPr/>
        </p:nvSpPr>
        <p:spPr>
          <a:xfrm>
            <a:off x="220200" y="141250"/>
            <a:ext cx="5292000" cy="6803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4300">
                <a:solidFill>
                  <a:schemeClr val="dk1"/>
                </a:solidFill>
                <a:latin typeface="Quintessential"/>
                <a:ea typeface="Quintessential"/>
                <a:cs typeface="Quintessential"/>
                <a:sym typeface="Quintessential"/>
              </a:rPr>
              <a:t>What will you do to care for our Common Home? Think of Pope Francis’ message. Write a letter in reply to him.</a:t>
            </a:r>
            <a:endParaRPr b="1" sz="4300">
              <a:solidFill>
                <a:schemeClr val="dk1"/>
              </a:solidFill>
              <a:latin typeface="Quintessential"/>
              <a:ea typeface="Quintessential"/>
              <a:cs typeface="Quintessential"/>
              <a:sym typeface="Quintessential"/>
            </a:endParaRPr>
          </a:p>
          <a:p>
            <a:pPr indent="0" lvl="0" marL="0" rtl="0" algn="l">
              <a:spcBef>
                <a:spcPts val="0"/>
              </a:spcBef>
              <a:spcAft>
                <a:spcPts val="0"/>
              </a:spcAft>
              <a:buNone/>
            </a:pPr>
            <a:r>
              <a:rPr lang="en-GB" sz="4300">
                <a:solidFill>
                  <a:srgbClr val="0000FF"/>
                </a:solidFill>
                <a:latin typeface="Quintessential"/>
                <a:ea typeface="Quintessential"/>
                <a:cs typeface="Quintessential"/>
                <a:sym typeface="Quintessential"/>
              </a:rPr>
              <a:t>Dear Pope Francis,</a:t>
            </a:r>
            <a:endParaRPr sz="4300">
              <a:solidFill>
                <a:srgbClr val="0000FF"/>
              </a:solidFill>
              <a:latin typeface="Quintessential"/>
              <a:ea typeface="Quintessential"/>
              <a:cs typeface="Quintessential"/>
              <a:sym typeface="Quintessential"/>
            </a:endParaRPr>
          </a:p>
          <a:p>
            <a:pPr indent="0" lvl="0" marL="0" rtl="0" algn="l">
              <a:spcBef>
                <a:spcPts val="0"/>
              </a:spcBef>
              <a:spcAft>
                <a:spcPts val="0"/>
              </a:spcAft>
              <a:buNone/>
            </a:pPr>
            <a:r>
              <a:rPr lang="en-GB" sz="4300">
                <a:solidFill>
                  <a:srgbClr val="0000FF"/>
                </a:solidFill>
                <a:latin typeface="Quintessential"/>
                <a:ea typeface="Quintessential"/>
                <a:cs typeface="Quintessential"/>
                <a:sym typeface="Quintessential"/>
              </a:rPr>
              <a:t>Your message inspired me to write and tell you how I intend to care for our Common Home…..</a:t>
            </a:r>
            <a:endParaRPr sz="4300">
              <a:solidFill>
                <a:srgbClr val="0000FF"/>
              </a:solidFill>
              <a:latin typeface="Quintessential"/>
              <a:ea typeface="Quintessential"/>
              <a:cs typeface="Quintessential"/>
              <a:sym typeface="Quintessential"/>
            </a:endParaRPr>
          </a:p>
        </p:txBody>
      </p:sp>
      <p:sp>
        <p:nvSpPr>
          <p:cNvPr id="139" name="Google Shape;139;p19"/>
          <p:cNvSpPr txBox="1"/>
          <p:nvPr/>
        </p:nvSpPr>
        <p:spPr>
          <a:xfrm>
            <a:off x="5512050" y="6047350"/>
            <a:ext cx="22191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3600">
              <a:latin typeface="Calibri"/>
              <a:ea typeface="Calibri"/>
              <a:cs typeface="Calibri"/>
              <a:sym typeface="Calibri"/>
            </a:endParaRPr>
          </a:p>
        </p:txBody>
      </p:sp>
      <p:pic>
        <p:nvPicPr>
          <p:cNvPr descr="Resources for primary school children: http://cafod.org.uk/Education/Primary-schools&#10;&#10;Pope Francis has written a letter addressed to every person on this planet, asking us all to protect our common home, the earth. In his encyclical, Laudato Si', Pope Francis speaks openly about the devastating effects of climate change on people and the planet. He says that climate change is real, urgent and it must be tackled, asking us to remember that the climate is &quot;a common good, belonging to all and meant for all&quot;.&#10;&#10;Will you play your part to protect our common home?&#10;&#10;Resources for primary school children: http://cafod.org.uk/Education/Primary-schools&#10;&#10;---&#10;&#10;CAFOD works in communities across Africa, Asia and Latin America, helping people to tackle the poverty and injustice they face. We work wherever the need is greatest, with people of all faiths and none. &#10;&#10;Learn about CAFOD: http://www.cafod.org.uk/" id="140" name="Google Shape;140;p19" title="Laudato Si' animation for children | CAFOD">
            <a:hlinkClick r:id="rId4"/>
          </p:cNvPr>
          <p:cNvPicPr preferRelativeResize="0"/>
          <p:nvPr/>
        </p:nvPicPr>
        <p:blipFill>
          <a:blip r:embed="rId5">
            <a:alphaModFix/>
          </a:blip>
          <a:stretch>
            <a:fillRect/>
          </a:stretch>
        </p:blipFill>
        <p:spPr>
          <a:xfrm>
            <a:off x="5512050" y="3285303"/>
            <a:ext cx="3479550" cy="26096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10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