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Lst>
  <p:sldSz cy="6858000" cx="9144000"/>
  <p:notesSz cx="6797675" cy="9926625"/>
  <p:embeddedFontLst>
    <p:embeddedFont>
      <p:font typeface="Libre Baskerville"/>
      <p:regular r:id="rId12"/>
      <p:bold r:id="rId13"/>
      <p:italic r:id="rId14"/>
    </p:embeddedFont>
    <p:embeddedFont>
      <p:font typeface="Quintessential"/>
      <p:regular r:id="rId1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font" Target="fonts/LibreBaskerville-bold.fntdata"/><Relationship Id="rId12" Type="http://schemas.openxmlformats.org/officeDocument/2006/relationships/font" Target="fonts/LibreBaskerville-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Quintessential-regular.fntdata"/><Relationship Id="rId14" Type="http://schemas.openxmlformats.org/officeDocument/2006/relationships/font" Target="fonts/LibreBaskerville-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3: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4: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c364954750_0_2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c364954750_0_2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4" name="Google Shape;14;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0" name="Google Shape;20;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26" name="Google Shape;26;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2" name="Google Shape;32;p5"/>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3" name="Google Shape;33;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39" name="Google Shape;39;p6"/>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0" name="Google Shape;40;p6"/>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1" name="Google Shape;41;p6"/>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2" name="Google Shape;42;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2D050"/>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 Id="rId4" Type="http://schemas.openxmlformats.org/officeDocument/2006/relationships/image" Target="../media/image1.png"/><Relationship Id="rId5"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8.png"/><Relationship Id="rId4" Type="http://schemas.openxmlformats.org/officeDocument/2006/relationships/image" Target="../media/image10.png"/><Relationship Id="rId5" Type="http://schemas.openxmlformats.org/officeDocument/2006/relationships/hyperlink" Target="https://kids.nationalgeographic.com/history/article/booker-t-washington" TargetMode="External"/><Relationship Id="rId6"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8.png"/><Relationship Id="rId4" Type="http://schemas.openxmlformats.org/officeDocument/2006/relationships/image" Target="../media/image7.png"/><Relationship Id="rId5" Type="http://schemas.openxmlformats.org/officeDocument/2006/relationships/image" Target="../media/image3.png"/><Relationship Id="rId6"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hyperlink" Target="http://www.youtube.com/watch?v=cGUcxNQ1gcU" TargetMode="External"/><Relationship Id="rId5"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1.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3"/>
          <p:cNvPicPr preferRelativeResize="0"/>
          <p:nvPr/>
        </p:nvPicPr>
        <p:blipFill rotWithShape="1">
          <a:blip r:embed="rId3">
            <a:alphaModFix/>
          </a:blip>
          <a:srcRect b="0" l="0" r="0" t="0"/>
          <a:stretch/>
        </p:blipFill>
        <p:spPr>
          <a:xfrm>
            <a:off x="7861255" y="5319621"/>
            <a:ext cx="1282750" cy="1538375"/>
          </a:xfrm>
          <a:prstGeom prst="rect">
            <a:avLst/>
          </a:prstGeom>
          <a:noFill/>
          <a:ln>
            <a:noFill/>
          </a:ln>
        </p:spPr>
      </p:pic>
      <p:sp>
        <p:nvSpPr>
          <p:cNvPr id="85" name="Google Shape;85;p13"/>
          <p:cNvSpPr txBox="1"/>
          <p:nvPr>
            <p:ph idx="1" type="subTitle"/>
          </p:nvPr>
        </p:nvSpPr>
        <p:spPr>
          <a:xfrm>
            <a:off x="4079300" y="6003800"/>
            <a:ext cx="4846800" cy="648000"/>
          </a:xfrm>
          <a:prstGeom prst="rect">
            <a:avLst/>
          </a:prstGeom>
          <a:noFill/>
          <a:ln>
            <a:noFill/>
          </a:ln>
        </p:spPr>
        <p:txBody>
          <a:bodyPr anchorCtr="0" anchor="t" bIns="45700" lIns="91425" spcFirstLastPara="1" rIns="91425" wrap="square" tIns="45700">
            <a:normAutofit/>
          </a:bodyPr>
          <a:lstStyle/>
          <a:p>
            <a:pPr indent="0" lvl="0" marL="0" rtl="0" algn="l">
              <a:lnSpc>
                <a:spcPct val="80000"/>
              </a:lnSpc>
              <a:spcBef>
                <a:spcPts val="0"/>
              </a:spcBef>
              <a:spcAft>
                <a:spcPts val="0"/>
              </a:spcAft>
              <a:buClr>
                <a:schemeClr val="dk1"/>
              </a:buClr>
              <a:buSzPts val="4163"/>
              <a:buNone/>
            </a:pPr>
            <a:r>
              <a:rPr b="1" i="1" lang="en-GB" sz="3262">
                <a:solidFill>
                  <a:schemeClr val="dk1"/>
                </a:solidFill>
                <a:latin typeface="Libre Baskerville"/>
                <a:ea typeface="Libre Baskerville"/>
                <a:cs typeface="Libre Baskerville"/>
                <a:sym typeface="Libre Baskerville"/>
              </a:rPr>
              <a:t>Knowing Norman</a:t>
            </a:r>
            <a:endParaRPr sz="2060"/>
          </a:p>
        </p:txBody>
      </p:sp>
      <p:sp>
        <p:nvSpPr>
          <p:cNvPr id="86" name="Google Shape;86;p13"/>
          <p:cNvSpPr/>
          <p:nvPr/>
        </p:nvSpPr>
        <p:spPr>
          <a:xfrm>
            <a:off x="315092" y="221967"/>
            <a:ext cx="4590381" cy="378565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800">
                <a:solidFill>
                  <a:schemeClr val="dk1"/>
                </a:solidFill>
                <a:latin typeface="Quintessential"/>
                <a:ea typeface="Quintessential"/>
                <a:cs typeface="Quintessential"/>
                <a:sym typeface="Quintessential"/>
              </a:rPr>
              <a:t>Helping others </a:t>
            </a:r>
            <a:endParaRPr b="1" sz="4800">
              <a:solidFill>
                <a:schemeClr val="dk1"/>
              </a:solidFill>
              <a:latin typeface="Quintessential"/>
              <a:ea typeface="Quintessential"/>
              <a:cs typeface="Quintessential"/>
              <a:sym typeface="Quintessential"/>
            </a:endParaRPr>
          </a:p>
        </p:txBody>
      </p:sp>
      <p:sp>
        <p:nvSpPr>
          <p:cNvPr id="87" name="Google Shape;87;p13"/>
          <p:cNvSpPr/>
          <p:nvPr/>
        </p:nvSpPr>
        <p:spPr>
          <a:xfrm>
            <a:off x="4793354" y="2691659"/>
            <a:ext cx="3973800" cy="2862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a:solidFill>
                  <a:schemeClr val="dk2"/>
                </a:solidFill>
                <a:latin typeface="Quintessential"/>
                <a:ea typeface="Quintessential"/>
                <a:cs typeface="Quintessential"/>
                <a:sym typeface="Quintessential"/>
              </a:rPr>
              <a:t>‘Washing their feet’ – (John 13:4-9, 12-15 God’s Story 3 p.115)</a:t>
            </a:r>
            <a:endParaRPr sz="3600">
              <a:solidFill>
                <a:schemeClr val="dk2"/>
              </a:solidFill>
              <a:latin typeface="Quintessential"/>
              <a:ea typeface="Quintessential"/>
              <a:cs typeface="Quintessential"/>
              <a:sym typeface="Quintessential"/>
            </a:endParaRPr>
          </a:p>
        </p:txBody>
      </p:sp>
      <p:sp>
        <p:nvSpPr>
          <p:cNvPr id="88" name="Google Shape;88;p13"/>
          <p:cNvSpPr/>
          <p:nvPr/>
        </p:nvSpPr>
        <p:spPr>
          <a:xfrm>
            <a:off x="4354209" y="221979"/>
            <a:ext cx="4539900" cy="7695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chemeClr val="dk1"/>
                </a:solidFill>
                <a:latin typeface="Quintessential"/>
                <a:ea typeface="Quintessential"/>
                <a:cs typeface="Quintessential"/>
                <a:sym typeface="Quintessential"/>
              </a:rPr>
              <a:t>Scripture Link</a:t>
            </a:r>
            <a:endParaRPr sz="4400">
              <a:solidFill>
                <a:schemeClr val="dk1"/>
              </a:solidFill>
              <a:latin typeface="Calibri"/>
              <a:ea typeface="Calibri"/>
              <a:cs typeface="Calibri"/>
              <a:sym typeface="Calibri"/>
            </a:endParaRPr>
          </a:p>
        </p:txBody>
      </p:sp>
      <p:pic>
        <p:nvPicPr>
          <p:cNvPr id="89" name="Google Shape;89;p13"/>
          <p:cNvPicPr preferRelativeResize="0"/>
          <p:nvPr/>
        </p:nvPicPr>
        <p:blipFill>
          <a:blip r:embed="rId4">
            <a:alphaModFix/>
          </a:blip>
          <a:stretch>
            <a:fillRect/>
          </a:stretch>
        </p:blipFill>
        <p:spPr>
          <a:xfrm>
            <a:off x="5699275" y="1031862"/>
            <a:ext cx="2161975" cy="1619400"/>
          </a:xfrm>
          <a:prstGeom prst="rect">
            <a:avLst/>
          </a:prstGeom>
          <a:noFill/>
          <a:ln>
            <a:noFill/>
          </a:ln>
        </p:spPr>
      </p:pic>
      <p:pic>
        <p:nvPicPr>
          <p:cNvPr id="90" name="Google Shape;90;p13"/>
          <p:cNvPicPr preferRelativeResize="0"/>
          <p:nvPr/>
        </p:nvPicPr>
        <p:blipFill>
          <a:blip r:embed="rId5">
            <a:alphaModFix/>
          </a:blip>
          <a:stretch>
            <a:fillRect/>
          </a:stretch>
        </p:blipFill>
        <p:spPr>
          <a:xfrm>
            <a:off x="247850" y="1269578"/>
            <a:ext cx="4318850" cy="21594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pic>
        <p:nvPicPr>
          <p:cNvPr id="95" name="Google Shape;95;p14"/>
          <p:cNvPicPr preferRelativeResize="0"/>
          <p:nvPr/>
        </p:nvPicPr>
        <p:blipFill rotWithShape="1">
          <a:blip r:embed="rId3">
            <a:alphaModFix/>
          </a:blip>
          <a:srcRect b="0" l="0" r="0" t="0"/>
          <a:stretch/>
        </p:blipFill>
        <p:spPr>
          <a:xfrm>
            <a:off x="7861255" y="5319621"/>
            <a:ext cx="1282750" cy="1538375"/>
          </a:xfrm>
          <a:prstGeom prst="rect">
            <a:avLst/>
          </a:prstGeom>
          <a:noFill/>
          <a:ln>
            <a:noFill/>
          </a:ln>
        </p:spPr>
      </p:pic>
      <p:sp>
        <p:nvSpPr>
          <p:cNvPr id="96" name="Google Shape;96;p14"/>
          <p:cNvSpPr txBox="1"/>
          <p:nvPr>
            <p:ph idx="1" type="subTitle"/>
          </p:nvPr>
        </p:nvSpPr>
        <p:spPr>
          <a:xfrm>
            <a:off x="1971144" y="5949275"/>
            <a:ext cx="6993300" cy="648000"/>
          </a:xfrm>
          <a:prstGeom prst="rect">
            <a:avLst/>
          </a:prstGeom>
          <a:noFill/>
          <a:ln>
            <a:noFill/>
          </a:ln>
        </p:spPr>
        <p:txBody>
          <a:bodyPr anchorCtr="0" anchor="t" bIns="45700" lIns="91425" spcFirstLastPara="1" rIns="91425" wrap="square" tIns="45700">
            <a:normAutofit fontScale="92500"/>
          </a:bodyPr>
          <a:lstStyle/>
          <a:p>
            <a:pPr indent="0" lvl="0" marL="0" rtl="0" algn="l">
              <a:lnSpc>
                <a:spcPct val="80000"/>
              </a:lnSpc>
              <a:spcBef>
                <a:spcPts val="0"/>
              </a:spcBef>
              <a:spcAft>
                <a:spcPts val="0"/>
              </a:spcAft>
              <a:buClr>
                <a:schemeClr val="dk1"/>
              </a:buClr>
              <a:buSzPct val="100000"/>
              <a:buNone/>
            </a:pPr>
            <a:r>
              <a:rPr b="1" i="1" lang="en-GB" sz="4500">
                <a:solidFill>
                  <a:schemeClr val="dk1"/>
                </a:solidFill>
                <a:latin typeface="Libre Baskerville"/>
                <a:ea typeface="Libre Baskerville"/>
                <a:cs typeface="Libre Baskerville"/>
                <a:sym typeface="Libre Baskerville"/>
              </a:rPr>
              <a:t>Knowing Norman</a:t>
            </a:r>
            <a:endParaRPr/>
          </a:p>
        </p:txBody>
      </p:sp>
      <p:pic>
        <p:nvPicPr>
          <p:cNvPr id="97" name="Google Shape;97;p14"/>
          <p:cNvPicPr preferRelativeResize="0"/>
          <p:nvPr/>
        </p:nvPicPr>
        <p:blipFill rotWithShape="1">
          <a:blip r:embed="rId4">
            <a:alphaModFix/>
          </a:blip>
          <a:srcRect b="0" l="0" r="0" t="0"/>
          <a:stretch/>
        </p:blipFill>
        <p:spPr>
          <a:xfrm>
            <a:off x="-205008" y="4612000"/>
            <a:ext cx="5893221" cy="2294308"/>
          </a:xfrm>
          <a:prstGeom prst="rect">
            <a:avLst/>
          </a:prstGeom>
          <a:noFill/>
          <a:ln>
            <a:noFill/>
          </a:ln>
        </p:spPr>
      </p:pic>
      <p:sp>
        <p:nvSpPr>
          <p:cNvPr id="98" name="Google Shape;98;p14"/>
          <p:cNvSpPr txBox="1"/>
          <p:nvPr/>
        </p:nvSpPr>
        <p:spPr>
          <a:xfrm>
            <a:off x="259050" y="382875"/>
            <a:ext cx="4812900" cy="3879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4800">
                <a:latin typeface="Quintessential"/>
                <a:ea typeface="Quintessential"/>
                <a:cs typeface="Quintessential"/>
                <a:sym typeface="Quintessential"/>
              </a:rPr>
              <a:t>If you want to lift yourself up, lift up someone else. -Booker T Washington </a:t>
            </a:r>
            <a:endParaRPr b="1" sz="4800">
              <a:latin typeface="Quintessential"/>
              <a:ea typeface="Quintessential"/>
              <a:cs typeface="Quintessential"/>
              <a:sym typeface="Quintessential"/>
            </a:endParaRPr>
          </a:p>
        </p:txBody>
      </p:sp>
      <p:sp>
        <p:nvSpPr>
          <p:cNvPr id="99" name="Google Shape;99;p14"/>
          <p:cNvSpPr txBox="1"/>
          <p:nvPr/>
        </p:nvSpPr>
        <p:spPr>
          <a:xfrm>
            <a:off x="5181175" y="3905563"/>
            <a:ext cx="30000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u="sng">
                <a:solidFill>
                  <a:schemeClr val="hlink"/>
                </a:solidFill>
                <a:hlinkClick r:id="rId5"/>
              </a:rPr>
              <a:t>https://kids.nationalgeographic.com/history/article/booker-t-washington</a:t>
            </a:r>
            <a:endParaRPr/>
          </a:p>
          <a:p>
            <a:pPr indent="0" lvl="0" marL="0" rtl="0" algn="l">
              <a:spcBef>
                <a:spcPts val="0"/>
              </a:spcBef>
              <a:spcAft>
                <a:spcPts val="0"/>
              </a:spcAft>
              <a:buNone/>
            </a:pPr>
            <a:r>
              <a:t/>
            </a:r>
            <a:endParaRPr/>
          </a:p>
        </p:txBody>
      </p:sp>
      <p:pic>
        <p:nvPicPr>
          <p:cNvPr id="100" name="Google Shape;100;p14"/>
          <p:cNvPicPr preferRelativeResize="0"/>
          <p:nvPr/>
        </p:nvPicPr>
        <p:blipFill>
          <a:blip r:embed="rId6">
            <a:alphaModFix/>
          </a:blip>
          <a:stretch>
            <a:fillRect/>
          </a:stretch>
        </p:blipFill>
        <p:spPr>
          <a:xfrm>
            <a:off x="5783350" y="382875"/>
            <a:ext cx="2233550" cy="31553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pic>
        <p:nvPicPr>
          <p:cNvPr id="105" name="Google Shape;105;p15"/>
          <p:cNvPicPr preferRelativeResize="0"/>
          <p:nvPr/>
        </p:nvPicPr>
        <p:blipFill rotWithShape="1">
          <a:blip r:embed="rId3">
            <a:alphaModFix/>
          </a:blip>
          <a:srcRect b="0" l="0" r="0" t="0"/>
          <a:stretch/>
        </p:blipFill>
        <p:spPr>
          <a:xfrm>
            <a:off x="7861255" y="5319621"/>
            <a:ext cx="1282750" cy="1538375"/>
          </a:xfrm>
          <a:prstGeom prst="rect">
            <a:avLst/>
          </a:prstGeom>
          <a:noFill/>
          <a:ln>
            <a:noFill/>
          </a:ln>
        </p:spPr>
      </p:pic>
      <p:sp>
        <p:nvSpPr>
          <p:cNvPr id="106" name="Google Shape;106;p15"/>
          <p:cNvSpPr txBox="1"/>
          <p:nvPr>
            <p:ph idx="1" type="subTitle"/>
          </p:nvPr>
        </p:nvSpPr>
        <p:spPr>
          <a:xfrm>
            <a:off x="2484470" y="5949275"/>
            <a:ext cx="6480000" cy="648000"/>
          </a:xfrm>
          <a:prstGeom prst="rect">
            <a:avLst/>
          </a:prstGeom>
          <a:noFill/>
          <a:ln>
            <a:noFill/>
          </a:ln>
        </p:spPr>
        <p:txBody>
          <a:bodyPr anchorCtr="0" anchor="t" bIns="45700" lIns="91425" spcFirstLastPara="1" rIns="91425" wrap="square" tIns="45700">
            <a:normAutofit fontScale="92500"/>
          </a:bodyPr>
          <a:lstStyle/>
          <a:p>
            <a:pPr indent="0" lvl="0" marL="0" rtl="0" algn="l">
              <a:lnSpc>
                <a:spcPct val="80000"/>
              </a:lnSpc>
              <a:spcBef>
                <a:spcPts val="0"/>
              </a:spcBef>
              <a:spcAft>
                <a:spcPts val="0"/>
              </a:spcAft>
              <a:buClr>
                <a:schemeClr val="dk1"/>
              </a:buClr>
              <a:buSzPct val="100000"/>
              <a:buNone/>
            </a:pPr>
            <a:r>
              <a:rPr b="1" i="1" lang="en-GB" sz="4500">
                <a:solidFill>
                  <a:schemeClr val="dk1"/>
                </a:solidFill>
                <a:latin typeface="Libre Baskerville"/>
                <a:ea typeface="Libre Baskerville"/>
                <a:cs typeface="Libre Baskerville"/>
                <a:sym typeface="Libre Baskerville"/>
              </a:rPr>
              <a:t>Knowing Norman</a:t>
            </a:r>
            <a:endParaRPr/>
          </a:p>
        </p:txBody>
      </p:sp>
      <p:pic>
        <p:nvPicPr>
          <p:cNvPr id="107" name="Google Shape;107;p15"/>
          <p:cNvPicPr preferRelativeResize="0"/>
          <p:nvPr/>
        </p:nvPicPr>
        <p:blipFill rotWithShape="1">
          <a:blip r:embed="rId4">
            <a:alphaModFix/>
          </a:blip>
          <a:srcRect b="0" l="0" r="0" t="0"/>
          <a:stretch/>
        </p:blipFill>
        <p:spPr>
          <a:xfrm>
            <a:off x="384753" y="88101"/>
            <a:ext cx="5011736" cy="1176337"/>
          </a:xfrm>
          <a:prstGeom prst="rect">
            <a:avLst/>
          </a:prstGeom>
          <a:noFill/>
          <a:ln>
            <a:noFill/>
          </a:ln>
        </p:spPr>
      </p:pic>
      <p:pic>
        <p:nvPicPr>
          <p:cNvPr id="108" name="Google Shape;108;p15"/>
          <p:cNvPicPr preferRelativeResize="0"/>
          <p:nvPr/>
        </p:nvPicPr>
        <p:blipFill rotWithShape="1">
          <a:blip r:embed="rId5">
            <a:alphaModFix/>
          </a:blip>
          <a:srcRect b="0" l="0" r="0" t="0"/>
          <a:stretch/>
        </p:blipFill>
        <p:spPr>
          <a:xfrm>
            <a:off x="-523696" y="3043412"/>
            <a:ext cx="4705016" cy="2361261"/>
          </a:xfrm>
          <a:prstGeom prst="rect">
            <a:avLst/>
          </a:prstGeom>
          <a:noFill/>
          <a:ln>
            <a:noFill/>
          </a:ln>
        </p:spPr>
      </p:pic>
      <p:sp>
        <p:nvSpPr>
          <p:cNvPr id="109" name="Google Shape;109;p15"/>
          <p:cNvSpPr/>
          <p:nvPr/>
        </p:nvSpPr>
        <p:spPr>
          <a:xfrm>
            <a:off x="272835" y="1264450"/>
            <a:ext cx="4857900" cy="18879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2600">
                <a:solidFill>
                  <a:schemeClr val="dk2"/>
                </a:solidFill>
                <a:latin typeface="Quintessential"/>
                <a:ea typeface="Quintessential"/>
                <a:cs typeface="Quintessential"/>
                <a:sym typeface="Quintessential"/>
              </a:rPr>
              <a:t>Let us join our hands as we read God’s Words.</a:t>
            </a:r>
            <a:endParaRPr b="1" sz="2600">
              <a:solidFill>
                <a:schemeClr val="dk2"/>
              </a:solidFill>
              <a:latin typeface="Quintessential"/>
              <a:ea typeface="Quintessential"/>
              <a:cs typeface="Quintessential"/>
              <a:sym typeface="Quintessential"/>
            </a:endParaRPr>
          </a:p>
          <a:p>
            <a:pPr indent="0" lvl="0" marL="0" marR="0" rtl="0" algn="l">
              <a:spcBef>
                <a:spcPts val="0"/>
              </a:spcBef>
              <a:spcAft>
                <a:spcPts val="0"/>
              </a:spcAft>
              <a:buNone/>
            </a:pPr>
            <a:r>
              <a:rPr b="1" lang="en-GB" sz="2600">
                <a:solidFill>
                  <a:schemeClr val="dk2"/>
                </a:solidFill>
                <a:latin typeface="Quintessential"/>
                <a:ea typeface="Quintessential"/>
                <a:cs typeface="Quintessential"/>
                <a:sym typeface="Quintessential"/>
              </a:rPr>
              <a:t>A reading from </a:t>
            </a:r>
            <a:r>
              <a:rPr b="1" lang="en-GB" sz="2600">
                <a:solidFill>
                  <a:schemeClr val="dk2"/>
                </a:solidFill>
                <a:latin typeface="Quintessential"/>
                <a:ea typeface="Quintessential"/>
                <a:cs typeface="Quintessential"/>
                <a:sym typeface="Quintessential"/>
              </a:rPr>
              <a:t>the</a:t>
            </a:r>
            <a:r>
              <a:rPr b="1" lang="en-GB" sz="2600">
                <a:solidFill>
                  <a:schemeClr val="dk2"/>
                </a:solidFill>
                <a:latin typeface="Quintessential"/>
                <a:ea typeface="Quintessential"/>
                <a:cs typeface="Quintessential"/>
                <a:sym typeface="Quintessential"/>
              </a:rPr>
              <a:t> Gospel according to John. </a:t>
            </a:r>
            <a:endParaRPr b="1" sz="2600">
              <a:solidFill>
                <a:schemeClr val="dk2"/>
              </a:solidFill>
              <a:latin typeface="Quintessential"/>
              <a:ea typeface="Quintessential"/>
              <a:cs typeface="Quintessential"/>
              <a:sym typeface="Quintessential"/>
            </a:endParaRPr>
          </a:p>
          <a:p>
            <a:pPr indent="0" lvl="0" marL="0" marR="0" rtl="0" algn="l">
              <a:spcBef>
                <a:spcPts val="0"/>
              </a:spcBef>
              <a:spcAft>
                <a:spcPts val="0"/>
              </a:spcAft>
              <a:buNone/>
            </a:pPr>
            <a:r>
              <a:rPr b="1" lang="en-GB" sz="2600">
                <a:solidFill>
                  <a:schemeClr val="dk1"/>
                </a:solidFill>
                <a:latin typeface="Quintessential"/>
                <a:ea typeface="Quintessential"/>
                <a:cs typeface="Quintessential"/>
                <a:sym typeface="Quintessential"/>
              </a:rPr>
              <a:t>All- Glory to You, Oh Lord.</a:t>
            </a:r>
            <a:endParaRPr b="1" sz="2600">
              <a:solidFill>
                <a:schemeClr val="dk1"/>
              </a:solidFill>
              <a:latin typeface="Quintessential"/>
              <a:ea typeface="Quintessential"/>
              <a:cs typeface="Quintessential"/>
              <a:sym typeface="Quintessential"/>
            </a:endParaRPr>
          </a:p>
          <a:p>
            <a:pPr indent="0" lvl="0" marL="0" marR="0" rtl="0" algn="l">
              <a:spcBef>
                <a:spcPts val="0"/>
              </a:spcBef>
              <a:spcAft>
                <a:spcPts val="0"/>
              </a:spcAft>
              <a:buNone/>
            </a:pPr>
            <a:r>
              <a:t/>
            </a:r>
            <a:endParaRPr b="1" sz="3600">
              <a:solidFill>
                <a:schemeClr val="dk1"/>
              </a:solidFill>
              <a:latin typeface="Quintessential"/>
              <a:ea typeface="Quintessential"/>
              <a:cs typeface="Quintessential"/>
              <a:sym typeface="Quintessential"/>
            </a:endParaRPr>
          </a:p>
        </p:txBody>
      </p:sp>
      <p:pic>
        <p:nvPicPr>
          <p:cNvPr id="110" name="Google Shape;110;p15"/>
          <p:cNvPicPr preferRelativeResize="0"/>
          <p:nvPr/>
        </p:nvPicPr>
        <p:blipFill>
          <a:blip r:embed="rId6">
            <a:alphaModFix/>
          </a:blip>
          <a:stretch>
            <a:fillRect/>
          </a:stretch>
        </p:blipFill>
        <p:spPr>
          <a:xfrm>
            <a:off x="5502825" y="88100"/>
            <a:ext cx="3292925" cy="4361200"/>
          </a:xfrm>
          <a:prstGeom prst="rect">
            <a:avLst/>
          </a:prstGeom>
          <a:noFill/>
          <a:ln>
            <a:noFill/>
          </a:ln>
        </p:spPr>
      </p:pic>
      <p:sp>
        <p:nvSpPr>
          <p:cNvPr id="111" name="Google Shape;111;p15"/>
          <p:cNvSpPr txBox="1"/>
          <p:nvPr/>
        </p:nvSpPr>
        <p:spPr>
          <a:xfrm>
            <a:off x="5502825" y="88100"/>
            <a:ext cx="3461700" cy="3879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4800">
                <a:solidFill>
                  <a:schemeClr val="dk1"/>
                </a:solidFill>
                <a:latin typeface="Quintessential"/>
                <a:ea typeface="Quintessential"/>
                <a:cs typeface="Quintessential"/>
                <a:sym typeface="Quintessential"/>
              </a:rPr>
              <a:t>Washing their feet’ – (John 13:4-9, 12-15 God’s Story 3 p.115)</a:t>
            </a:r>
            <a:endParaRPr b="1" sz="2600">
              <a:solidFill>
                <a:schemeClr val="dk1"/>
              </a:solidFill>
            </a:endParaRPr>
          </a:p>
        </p:txBody>
      </p:sp>
      <p:sp>
        <p:nvSpPr>
          <p:cNvPr id="112" name="Google Shape;112;p15"/>
          <p:cNvSpPr txBox="1"/>
          <p:nvPr/>
        </p:nvSpPr>
        <p:spPr>
          <a:xfrm>
            <a:off x="3952675" y="4449288"/>
            <a:ext cx="5011800" cy="985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600">
                <a:solidFill>
                  <a:schemeClr val="dk2"/>
                </a:solidFill>
                <a:latin typeface="Quintessential"/>
                <a:ea typeface="Quintessential"/>
                <a:cs typeface="Quintessential"/>
                <a:sym typeface="Quintessential"/>
              </a:rPr>
              <a:t>This is the Gospel of the Lord</a:t>
            </a:r>
            <a:endParaRPr b="1" sz="2600">
              <a:solidFill>
                <a:schemeClr val="dk2"/>
              </a:solidFill>
              <a:latin typeface="Quintessential"/>
              <a:ea typeface="Quintessential"/>
              <a:cs typeface="Quintessential"/>
              <a:sym typeface="Quintessential"/>
            </a:endParaRPr>
          </a:p>
          <a:p>
            <a:pPr indent="0" lvl="0" marL="0" rtl="0" algn="l">
              <a:spcBef>
                <a:spcPts val="0"/>
              </a:spcBef>
              <a:spcAft>
                <a:spcPts val="0"/>
              </a:spcAft>
              <a:buNone/>
            </a:pPr>
            <a:r>
              <a:rPr b="1" lang="en-GB" sz="2600">
                <a:solidFill>
                  <a:schemeClr val="dk1"/>
                </a:solidFill>
                <a:latin typeface="Quintessential"/>
                <a:ea typeface="Quintessential"/>
                <a:cs typeface="Quintessential"/>
                <a:sym typeface="Quintessential"/>
              </a:rPr>
              <a:t>All- Praise to you Lord Jesus Christ.</a:t>
            </a:r>
            <a:endParaRPr sz="26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16"/>
          <p:cNvSpPr/>
          <p:nvPr/>
        </p:nvSpPr>
        <p:spPr>
          <a:xfrm>
            <a:off x="136325" y="260650"/>
            <a:ext cx="4435800" cy="6001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800">
                <a:solidFill>
                  <a:srgbClr val="31859B"/>
                </a:solidFill>
                <a:latin typeface="Quintessential"/>
                <a:ea typeface="Quintessential"/>
                <a:cs typeface="Quintessential"/>
                <a:sym typeface="Quintessential"/>
              </a:rPr>
              <a:t>Jesus wants you to be like him, to care </a:t>
            </a:r>
            <a:r>
              <a:rPr b="1" lang="en-GB" sz="4800">
                <a:solidFill>
                  <a:srgbClr val="31859B"/>
                </a:solidFill>
                <a:latin typeface="Quintessential"/>
                <a:ea typeface="Quintessential"/>
                <a:cs typeface="Quintessential"/>
                <a:sym typeface="Quintessential"/>
              </a:rPr>
              <a:t>and</a:t>
            </a:r>
            <a:r>
              <a:rPr b="1" lang="en-GB" sz="4800">
                <a:solidFill>
                  <a:srgbClr val="31859B"/>
                </a:solidFill>
                <a:latin typeface="Quintessential"/>
                <a:ea typeface="Quintessential"/>
                <a:cs typeface="Quintessential"/>
                <a:sym typeface="Quintessential"/>
              </a:rPr>
              <a:t> look after each other, just like he looks after you. What will you choose to do? </a:t>
            </a:r>
            <a:endParaRPr b="1" sz="4800">
              <a:solidFill>
                <a:srgbClr val="31859B"/>
              </a:solidFill>
              <a:latin typeface="Quintessential"/>
              <a:ea typeface="Quintessential"/>
              <a:cs typeface="Quintessential"/>
              <a:sym typeface="Quintessential"/>
            </a:endParaRPr>
          </a:p>
        </p:txBody>
      </p:sp>
      <p:sp>
        <p:nvSpPr>
          <p:cNvPr id="118" name="Google Shape;118;p16"/>
          <p:cNvSpPr/>
          <p:nvPr/>
        </p:nvSpPr>
        <p:spPr>
          <a:xfrm>
            <a:off x="4731075" y="3917775"/>
            <a:ext cx="4166100" cy="1323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8000">
                <a:solidFill>
                  <a:schemeClr val="dk1"/>
                </a:solidFill>
                <a:latin typeface="Quintessential"/>
                <a:ea typeface="Quintessential"/>
                <a:cs typeface="Quintessential"/>
                <a:sym typeface="Quintessential"/>
              </a:rPr>
              <a:t>Respond</a:t>
            </a:r>
            <a:endParaRPr sz="8000">
              <a:solidFill>
                <a:schemeClr val="dk1"/>
              </a:solidFill>
              <a:latin typeface="Calibri"/>
              <a:ea typeface="Calibri"/>
              <a:cs typeface="Calibri"/>
              <a:sym typeface="Calibri"/>
            </a:endParaRPr>
          </a:p>
        </p:txBody>
      </p:sp>
      <p:pic>
        <p:nvPicPr>
          <p:cNvPr id="119" name="Google Shape;119;p16"/>
          <p:cNvPicPr preferRelativeResize="0"/>
          <p:nvPr/>
        </p:nvPicPr>
        <p:blipFill rotWithShape="1">
          <a:blip r:embed="rId3">
            <a:alphaModFix/>
          </a:blip>
          <a:srcRect b="0" l="0" r="0" t="0"/>
          <a:stretch/>
        </p:blipFill>
        <p:spPr>
          <a:xfrm>
            <a:off x="7861255" y="5319621"/>
            <a:ext cx="1282750" cy="1538375"/>
          </a:xfrm>
          <a:prstGeom prst="rect">
            <a:avLst/>
          </a:prstGeom>
          <a:noFill/>
          <a:ln>
            <a:noFill/>
          </a:ln>
        </p:spPr>
      </p:pic>
      <p:pic>
        <p:nvPicPr>
          <p:cNvPr descr="Official Lyric Video&#10;By Land and Salt taken from the EP - Salve released in 2019&#10;Saltworks Records&#10;&#10;Facing the God who wants to kneel down to wash our very feet is an awesome and uncomfortable truth; this image demands that we do the same to the loathed in our world, not just the poor, the child or the widow but also to the enemy, the corrupt, the deceived, as Jesus did unto Judas. Its a tall order. &#10;&#10; We face the awesome inheritance of servanthood, to bow low and bear loathing, to forgive the unforgivable and unthinkable in a world of self-loving and self-worship. We may think we wash ourselves clean at times but when we are done, then God cleanses every part of us -  if we allow.&#10;&#10;Follow us on instagram https://www.instagram.com/landandsalt...&#10;Follow us on Facebook&#10;https://www.facebook.com/landandsalt&#10;Follow us on Twitter&#10;https://twitter.com/landandsalt1&#10;&#10;www.landandsalt.com&#10;&#10;Written by Land and Salt&#10;Copyright 2019 Land and Salt&#10;&#10;Inspired by Psalm 23 and John 13&#10;#christianfolk #gospelfolk" id="120" name="Google Shape;120;p16" title="Jesus Washes My Feet - by Land and Salt (lyric video)">
            <a:hlinkClick r:id="rId4"/>
          </p:cNvPr>
          <p:cNvPicPr preferRelativeResize="0"/>
          <p:nvPr/>
        </p:nvPicPr>
        <p:blipFill>
          <a:blip r:embed="rId5">
            <a:alphaModFix/>
          </a:blip>
          <a:stretch>
            <a:fillRect/>
          </a:stretch>
        </p:blipFill>
        <p:spPr>
          <a:xfrm>
            <a:off x="4335250" y="260650"/>
            <a:ext cx="4641500" cy="3481125"/>
          </a:xfrm>
          <a:prstGeom prst="rect">
            <a:avLst/>
          </a:prstGeom>
          <a:noFill/>
          <a:ln>
            <a:noFill/>
          </a:ln>
        </p:spPr>
      </p:pic>
      <p:sp>
        <p:nvSpPr>
          <p:cNvPr id="121" name="Google Shape;121;p16"/>
          <p:cNvSpPr txBox="1"/>
          <p:nvPr/>
        </p:nvSpPr>
        <p:spPr>
          <a:xfrm>
            <a:off x="708975" y="2808650"/>
            <a:ext cx="7340700" cy="85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0"/>
                                        </p:tgtEl>
                                        <p:attrNameLst>
                                          <p:attrName>style.visibility</p:attrName>
                                        </p:attrNameLst>
                                      </p:cBhvr>
                                      <p:to>
                                        <p:strVal val="visible"/>
                                      </p:to>
                                    </p:set>
                                    <p:animEffect filter="fade" transition="in">
                                      <p:cBhvr>
                                        <p:cTn dur="1000"/>
                                        <p:tgtEl>
                                          <p:spTgt spid="12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17"/>
          <p:cNvSpPr txBox="1"/>
          <p:nvPr>
            <p:ph idx="1" type="subTitle"/>
          </p:nvPr>
        </p:nvSpPr>
        <p:spPr>
          <a:xfrm>
            <a:off x="4283968" y="5949280"/>
            <a:ext cx="4680519" cy="648072"/>
          </a:xfrm>
          <a:prstGeom prst="rect">
            <a:avLst/>
          </a:prstGeom>
          <a:noFill/>
          <a:ln>
            <a:noFill/>
          </a:ln>
        </p:spPr>
        <p:txBody>
          <a:bodyPr anchorCtr="0" anchor="t" bIns="45700" lIns="91425" spcFirstLastPara="1" rIns="91425" wrap="square" tIns="45700">
            <a:normAutofit/>
          </a:bodyPr>
          <a:lstStyle/>
          <a:p>
            <a:pPr indent="0" lvl="0" marL="0" rtl="0" algn="l">
              <a:lnSpc>
                <a:spcPct val="80000"/>
              </a:lnSpc>
              <a:spcBef>
                <a:spcPts val="0"/>
              </a:spcBef>
              <a:spcAft>
                <a:spcPts val="0"/>
              </a:spcAft>
              <a:buClr>
                <a:schemeClr val="dk1"/>
              </a:buClr>
              <a:buSzPts val="4500"/>
              <a:buNone/>
            </a:pPr>
            <a:r>
              <a:rPr b="1" i="1" lang="en-GB" sz="2975">
                <a:solidFill>
                  <a:schemeClr val="dk1"/>
                </a:solidFill>
                <a:latin typeface="Libre Baskerville"/>
                <a:ea typeface="Libre Baskerville"/>
                <a:cs typeface="Libre Baskerville"/>
                <a:sym typeface="Libre Baskerville"/>
              </a:rPr>
              <a:t>Knowing Norman</a:t>
            </a:r>
            <a:r>
              <a:rPr b="1" i="1" lang="en-GB" sz="4500">
                <a:solidFill>
                  <a:schemeClr val="dk1"/>
                </a:solidFill>
                <a:latin typeface="Libre Baskerville"/>
                <a:ea typeface="Libre Baskerville"/>
                <a:cs typeface="Libre Baskerville"/>
                <a:sym typeface="Libre Baskerville"/>
              </a:rPr>
              <a:t> </a:t>
            </a:r>
            <a:endParaRPr/>
          </a:p>
        </p:txBody>
      </p:sp>
      <p:sp>
        <p:nvSpPr>
          <p:cNvPr id="127" name="Google Shape;127;p17"/>
          <p:cNvSpPr/>
          <p:nvPr/>
        </p:nvSpPr>
        <p:spPr>
          <a:xfrm>
            <a:off x="251520" y="2636912"/>
            <a:ext cx="5544615" cy="193899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6000">
                <a:solidFill>
                  <a:schemeClr val="dk1"/>
                </a:solidFill>
                <a:latin typeface="Quintessential"/>
                <a:ea typeface="Quintessential"/>
                <a:cs typeface="Quintessential"/>
                <a:sym typeface="Quintessential"/>
              </a:rPr>
              <a:t>Follow Jesus’ example</a:t>
            </a:r>
            <a:endParaRPr sz="6000">
              <a:solidFill>
                <a:schemeClr val="dk1"/>
              </a:solidFill>
              <a:latin typeface="Calibri"/>
              <a:ea typeface="Calibri"/>
              <a:cs typeface="Calibri"/>
              <a:sym typeface="Calibri"/>
            </a:endParaRPr>
          </a:p>
        </p:txBody>
      </p:sp>
      <p:pic>
        <p:nvPicPr>
          <p:cNvPr id="128" name="Google Shape;128;p17"/>
          <p:cNvPicPr preferRelativeResize="0"/>
          <p:nvPr/>
        </p:nvPicPr>
        <p:blipFill rotWithShape="1">
          <a:blip r:embed="rId3">
            <a:alphaModFix/>
          </a:blip>
          <a:srcRect b="0" l="0" r="0" t="0"/>
          <a:stretch/>
        </p:blipFill>
        <p:spPr>
          <a:xfrm>
            <a:off x="-20573" y="260648"/>
            <a:ext cx="6394182" cy="2376264"/>
          </a:xfrm>
          <a:prstGeom prst="rect">
            <a:avLst/>
          </a:prstGeom>
          <a:noFill/>
          <a:ln>
            <a:noFill/>
          </a:ln>
        </p:spPr>
      </p:pic>
      <p:pic>
        <p:nvPicPr>
          <p:cNvPr id="129" name="Google Shape;129;p17"/>
          <p:cNvPicPr preferRelativeResize="0"/>
          <p:nvPr/>
        </p:nvPicPr>
        <p:blipFill rotWithShape="1">
          <a:blip r:embed="rId4">
            <a:alphaModFix/>
          </a:blip>
          <a:srcRect b="0" l="0" r="0" t="0"/>
          <a:stretch/>
        </p:blipFill>
        <p:spPr>
          <a:xfrm>
            <a:off x="5679768" y="1992880"/>
            <a:ext cx="2863000" cy="34335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pic>
        <p:nvPicPr>
          <p:cNvPr id="134" name="Google Shape;134;p18"/>
          <p:cNvPicPr preferRelativeResize="0"/>
          <p:nvPr/>
        </p:nvPicPr>
        <p:blipFill>
          <a:blip r:embed="rId3">
            <a:alphaModFix/>
          </a:blip>
          <a:stretch>
            <a:fillRect/>
          </a:stretch>
        </p:blipFill>
        <p:spPr>
          <a:xfrm>
            <a:off x="1690650" y="316000"/>
            <a:ext cx="7007975" cy="5972725"/>
          </a:xfrm>
          <a:prstGeom prst="rect">
            <a:avLst/>
          </a:prstGeom>
          <a:noFill/>
          <a:ln>
            <a:noFill/>
          </a:ln>
        </p:spPr>
      </p:pic>
      <p:sp>
        <p:nvSpPr>
          <p:cNvPr id="135" name="Google Shape;135;p18"/>
          <p:cNvSpPr txBox="1"/>
          <p:nvPr/>
        </p:nvSpPr>
        <p:spPr>
          <a:xfrm>
            <a:off x="858950" y="3708500"/>
            <a:ext cx="3000000" cy="2401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4800">
                <a:latin typeface="Quintessential"/>
                <a:ea typeface="Quintessential"/>
                <a:cs typeface="Quintessential"/>
                <a:sym typeface="Quintessential"/>
              </a:rPr>
              <a:t>What will you do for others?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