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Lst>
  <p:sldSz cy="6858000" cx="9144000"/>
  <p:notesSz cx="6797675" cy="9926625"/>
  <p:embeddedFontLst>
    <p:embeddedFont>
      <p:font typeface="Libre Baskerville"/>
      <p:regular r:id="rId11"/>
      <p:bold r:id="rId12"/>
      <p:italic r:id="rId13"/>
    </p:embeddedFont>
    <p:embeddedFont>
      <p:font typeface="Quintessential"/>
      <p:regular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LibreBaskerville-regular.fntdata"/><Relationship Id="rId10" Type="http://schemas.openxmlformats.org/officeDocument/2006/relationships/slide" Target="slides/slide5.xml"/><Relationship Id="rId13" Type="http://schemas.openxmlformats.org/officeDocument/2006/relationships/font" Target="fonts/LibreBaskerville-italic.fntdata"/><Relationship Id="rId12" Type="http://schemas.openxmlformats.org/officeDocument/2006/relationships/font" Target="fonts/LibreBaskerville-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font" Target="fonts/Quintessential-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6" name="Google Shape;26;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2" name="Google Shape;32;p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3" name="Google Shape;33;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6B26B"/>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6.png"/><Relationship Id="rId5" Type="http://schemas.openxmlformats.org/officeDocument/2006/relationships/image" Target="../media/image4.png"/><Relationship Id="rId6" Type="http://schemas.openxmlformats.org/officeDocument/2006/relationships/hyperlink" Target="http://www.youtube.com/watch?v=iYKxMAn3Kfo" TargetMode="External"/><Relationship Id="rId7" Type="http://schemas.openxmlformats.org/officeDocument/2006/relationships/image" Target="../media/image1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5.png"/><Relationship Id="rId6" Type="http://schemas.openxmlformats.org/officeDocument/2006/relationships/image" Target="../media/image3.png"/><Relationship Id="rId7"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12.png"/><Relationship Id="rId5" Type="http://schemas.openxmlformats.org/officeDocument/2006/relationships/image" Target="../media/image8.png"/><Relationship Id="rId6" Type="http://schemas.openxmlformats.org/officeDocument/2006/relationships/image" Target="../media/image6.png"/><Relationship Id="rId7" Type="http://schemas.openxmlformats.org/officeDocument/2006/relationships/hyperlink" Target="http://www.youtube.com/watch?v=997ni1xcmKw" TargetMode="External"/><Relationship Id="rId8"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www.youtube.com/watch?v=iYKxMAn3Kfo" TargetMode="External"/><Relationship Id="rId4" Type="http://schemas.openxmlformats.org/officeDocument/2006/relationships/image" Target="../media/image1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ph idx="1" type="subTitle"/>
          </p:nvPr>
        </p:nvSpPr>
        <p:spPr>
          <a:xfrm>
            <a:off x="3447501" y="5899925"/>
            <a:ext cx="4539900" cy="648000"/>
          </a:xfrm>
          <a:prstGeom prst="rect">
            <a:avLst/>
          </a:prstGeom>
          <a:noFill/>
          <a:ln>
            <a:noFill/>
          </a:ln>
        </p:spPr>
        <p:txBody>
          <a:bodyPr anchorCtr="0" anchor="t" bIns="45700" lIns="91425" spcFirstLastPara="1" rIns="91425" wrap="square" tIns="45700">
            <a:normAutofit fontScale="47500"/>
          </a:bodyPr>
          <a:lstStyle/>
          <a:p>
            <a:pPr indent="0" lvl="0" marL="0" rtl="0" algn="l">
              <a:spcBef>
                <a:spcPts val="0"/>
              </a:spcBef>
              <a:spcAft>
                <a:spcPts val="0"/>
              </a:spcAft>
              <a:buClr>
                <a:schemeClr val="dk1"/>
              </a:buClr>
              <a:buSzPct val="100000"/>
              <a:buNone/>
            </a:pPr>
            <a:r>
              <a:rPr b="1" i="1" lang="en-GB" sz="7200">
                <a:solidFill>
                  <a:schemeClr val="dk1"/>
                </a:solidFill>
                <a:latin typeface="Libre Baskerville"/>
                <a:ea typeface="Libre Baskerville"/>
                <a:cs typeface="Libre Baskerville"/>
                <a:sym typeface="Libre Baskerville"/>
              </a:rPr>
              <a:t>Achievement Twins</a:t>
            </a:r>
            <a:endParaRPr b="1" i="1" sz="7200">
              <a:solidFill>
                <a:schemeClr val="dk1"/>
              </a:solidFill>
              <a:latin typeface="Libre Baskerville"/>
              <a:ea typeface="Libre Baskerville"/>
              <a:cs typeface="Libre Baskerville"/>
              <a:sym typeface="Libre Baskerville"/>
            </a:endParaRPr>
          </a:p>
        </p:txBody>
      </p:sp>
      <p:sp>
        <p:nvSpPr>
          <p:cNvPr id="85" name="Google Shape;85;p13"/>
          <p:cNvSpPr/>
          <p:nvPr/>
        </p:nvSpPr>
        <p:spPr>
          <a:xfrm>
            <a:off x="250388" y="364782"/>
            <a:ext cx="4105588" cy="378565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Communities First in Newport</a:t>
            </a:r>
            <a:endParaRPr b="1" sz="4800">
              <a:solidFill>
                <a:schemeClr val="dk1"/>
              </a:solidFill>
              <a:latin typeface="Quintessential"/>
              <a:ea typeface="Quintessential"/>
              <a:cs typeface="Quintessential"/>
              <a:sym typeface="Quintessential"/>
            </a:endParaRPr>
          </a:p>
        </p:txBody>
      </p:sp>
      <p:sp>
        <p:nvSpPr>
          <p:cNvPr id="86" name="Google Shape;86;p13"/>
          <p:cNvSpPr/>
          <p:nvPr/>
        </p:nvSpPr>
        <p:spPr>
          <a:xfrm>
            <a:off x="4951681" y="3194506"/>
            <a:ext cx="3944320" cy="22467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700">
                <a:solidFill>
                  <a:schemeClr val="accent1"/>
                </a:solidFill>
                <a:latin typeface="Quintessential"/>
                <a:ea typeface="Quintessential"/>
                <a:cs typeface="Quintessential"/>
                <a:sym typeface="Quintessential"/>
              </a:rPr>
              <a:t>‘Truth Eternal </a:t>
            </a:r>
            <a:r>
              <a:rPr b="1" lang="en-GB" sz="3700">
                <a:solidFill>
                  <a:schemeClr val="accent1"/>
                </a:solidFill>
                <a:latin typeface="Quintessential"/>
                <a:ea typeface="Quintessential"/>
                <a:cs typeface="Quintessential"/>
                <a:sym typeface="Quintessential"/>
              </a:rPr>
              <a:t> – (Mark 14:22-25) God’s Story 3 p.114</a:t>
            </a:r>
            <a:endParaRPr sz="3700">
              <a:solidFill>
                <a:schemeClr val="accent1"/>
              </a:solidFill>
              <a:latin typeface="Quintessential"/>
              <a:ea typeface="Quintessential"/>
              <a:cs typeface="Quintessential"/>
              <a:sym typeface="Quintessential"/>
            </a:endParaRPr>
          </a:p>
        </p:txBody>
      </p:sp>
      <p:sp>
        <p:nvSpPr>
          <p:cNvPr id="87" name="Google Shape;87;p13"/>
          <p:cNvSpPr/>
          <p:nvPr/>
        </p:nvSpPr>
        <p:spPr>
          <a:xfrm>
            <a:off x="4355976" y="188640"/>
            <a:ext cx="4540025"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chemeClr val="dk1"/>
                </a:solidFill>
                <a:latin typeface="Quintessential"/>
                <a:ea typeface="Quintessential"/>
                <a:cs typeface="Quintessential"/>
                <a:sym typeface="Quintessential"/>
              </a:rPr>
              <a:t>Scripture Link</a:t>
            </a:r>
            <a:endParaRPr sz="4400">
              <a:solidFill>
                <a:schemeClr val="dk1"/>
              </a:solidFill>
              <a:latin typeface="Calibri"/>
              <a:ea typeface="Calibri"/>
              <a:cs typeface="Calibri"/>
              <a:sym typeface="Calibri"/>
            </a:endParaRPr>
          </a:p>
        </p:txBody>
      </p:sp>
      <p:pic>
        <p:nvPicPr>
          <p:cNvPr descr="https://lh6.googleusercontent.com/B80-0XMOyDSE3iUrxI4ZagYuK_qc2nnZIpAChWqpQ2DEtGt5Eix_vObMA_6Sb6RQMVifR8qYbuQD-Gb14vgOtLapcf6BoXDETwxJQkev13P4MEkJh5bmWmj38QQATv1ytTeFffIJo58" id="88" name="Google Shape;88;p13"/>
          <p:cNvPicPr preferRelativeResize="0"/>
          <p:nvPr/>
        </p:nvPicPr>
        <p:blipFill rotWithShape="1">
          <a:blip r:embed="rId3">
            <a:alphaModFix/>
          </a:blip>
          <a:srcRect b="0" l="0" r="0" t="0"/>
          <a:stretch/>
        </p:blipFill>
        <p:spPr>
          <a:xfrm>
            <a:off x="7664896" y="5410944"/>
            <a:ext cx="1447056" cy="1447056"/>
          </a:xfrm>
          <a:prstGeom prst="rect">
            <a:avLst/>
          </a:prstGeom>
          <a:noFill/>
          <a:ln>
            <a:noFill/>
          </a:ln>
        </p:spPr>
      </p:pic>
      <p:pic>
        <p:nvPicPr>
          <p:cNvPr id="89" name="Google Shape;89;p13"/>
          <p:cNvPicPr preferRelativeResize="0"/>
          <p:nvPr/>
        </p:nvPicPr>
        <p:blipFill>
          <a:blip r:embed="rId4">
            <a:alphaModFix/>
          </a:blip>
          <a:stretch>
            <a:fillRect/>
          </a:stretch>
        </p:blipFill>
        <p:spPr>
          <a:xfrm>
            <a:off x="5251925" y="1342869"/>
            <a:ext cx="3114675" cy="1466850"/>
          </a:xfrm>
          <a:prstGeom prst="rect">
            <a:avLst/>
          </a:prstGeom>
          <a:noFill/>
          <a:ln>
            <a:noFill/>
          </a:ln>
        </p:spPr>
      </p:pic>
      <p:pic>
        <p:nvPicPr>
          <p:cNvPr id="90" name="Google Shape;90;p13"/>
          <p:cNvPicPr preferRelativeResize="0"/>
          <p:nvPr/>
        </p:nvPicPr>
        <p:blipFill>
          <a:blip r:embed="rId5">
            <a:alphaModFix/>
          </a:blip>
          <a:stretch>
            <a:fillRect/>
          </a:stretch>
        </p:blipFill>
        <p:spPr>
          <a:xfrm>
            <a:off x="451675" y="2902400"/>
            <a:ext cx="3516475" cy="1594575"/>
          </a:xfrm>
          <a:prstGeom prst="rect">
            <a:avLst/>
          </a:prstGeom>
          <a:noFill/>
          <a:ln>
            <a:noFill/>
          </a:ln>
        </p:spPr>
      </p:pic>
      <p:pic>
        <p:nvPicPr>
          <p:cNvPr descr="Bread of Life, Truth Eternal&#10;Instrumental version: https://youtu.be/FmXlVLp95Bw&#10;Words and Music (c) Jo Boyce and Mike Stanley&#10;1995 CJM Music Ltd (https://www.cjmmusic.com/songs/bread-of-life-song/)&#10;&#10;Lyrics:&#10;Bread of life, truth eternal,&#10;Broken now to set us free.&#10;The risen Christ, his saving power,&#10;Is here in Bread and Wine for me.&#10;&#10;Lord, I know I am not worthy to receive you.&#10;You speak the words and I am healed.&#10;Here at your table, Love’s mystery:&#10;One bread, one cup, one family.&#10;&#10;Lord by your cross, you reconciled us to the Father.&#10;We have only to believe.&#10;Your sacrifice, our victory,&#10;Now by your blood we are redeemed.&#10;&#10;Lord, you gave your people manna in the desert,&#10;Still you fulfil our every need.&#10;Lord when we hunger, Lord, when we thirst,&#10;We come to you and we receive&#10;&#10;CCLI No. 2098899&#10;Laudate Hymnal:  #631" id="91" name="Google Shape;91;p13" title="Bread of Life, Truth Eternal">
            <a:hlinkClick r:id="rId6"/>
          </p:cNvPr>
          <p:cNvPicPr preferRelativeResize="0"/>
          <p:nvPr/>
        </p:nvPicPr>
        <p:blipFill>
          <a:blip r:embed="rId7">
            <a:alphaModFix/>
          </a:blip>
          <a:stretch>
            <a:fillRect/>
          </a:stretch>
        </p:blipFill>
        <p:spPr>
          <a:xfrm>
            <a:off x="451679" y="4795149"/>
            <a:ext cx="2212796" cy="1659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14"/>
          <p:cNvPicPr preferRelativeResize="0"/>
          <p:nvPr/>
        </p:nvPicPr>
        <p:blipFill rotWithShape="1">
          <a:blip r:embed="rId3">
            <a:alphaModFix/>
          </a:blip>
          <a:srcRect b="0" l="0" r="0" t="0"/>
          <a:stretch/>
        </p:blipFill>
        <p:spPr>
          <a:xfrm>
            <a:off x="-651708" y="4139025"/>
            <a:ext cx="5893221" cy="2294308"/>
          </a:xfrm>
          <a:prstGeom prst="rect">
            <a:avLst/>
          </a:prstGeom>
          <a:noFill/>
          <a:ln>
            <a:noFill/>
          </a:ln>
        </p:spPr>
      </p:pic>
      <p:sp>
        <p:nvSpPr>
          <p:cNvPr id="97" name="Google Shape;97;p14"/>
          <p:cNvSpPr txBox="1"/>
          <p:nvPr/>
        </p:nvSpPr>
        <p:spPr>
          <a:xfrm>
            <a:off x="3179377" y="5899925"/>
            <a:ext cx="4808100" cy="648000"/>
          </a:xfrm>
          <a:prstGeom prst="rect">
            <a:avLst/>
          </a:prstGeom>
          <a:noFill/>
          <a:ln>
            <a:noFill/>
          </a:ln>
        </p:spPr>
        <p:txBody>
          <a:bodyPr anchorCtr="0" anchor="t" bIns="45700" lIns="91425" spcFirstLastPara="1" rIns="91425" wrap="square" tIns="45700">
            <a:normAutofit fontScale="55000" lnSpcReduction="10000"/>
          </a:bodyPr>
          <a:lstStyle/>
          <a:p>
            <a:pPr indent="0" lvl="0" marL="0" marR="0" rtl="0" algn="l">
              <a:spcBef>
                <a:spcPts val="0"/>
              </a:spcBef>
              <a:spcAft>
                <a:spcPts val="0"/>
              </a:spcAft>
              <a:buClr>
                <a:schemeClr val="dk1"/>
              </a:buClr>
              <a:buSzPct val="100000"/>
              <a:buFont typeface="Arial"/>
              <a:buNone/>
            </a:pPr>
            <a:r>
              <a:rPr b="1" i="1" lang="en-GB" sz="7200">
                <a:solidFill>
                  <a:schemeClr val="dk1"/>
                </a:solidFill>
                <a:latin typeface="Libre Baskerville"/>
                <a:ea typeface="Libre Baskerville"/>
                <a:cs typeface="Libre Baskerville"/>
                <a:sym typeface="Libre Baskerville"/>
              </a:rPr>
              <a:t>AchievementTwins</a:t>
            </a:r>
            <a:endParaRPr b="1" i="1" sz="7200">
              <a:solidFill>
                <a:schemeClr val="dk1"/>
              </a:solidFill>
              <a:latin typeface="Libre Baskerville"/>
              <a:ea typeface="Libre Baskerville"/>
              <a:cs typeface="Libre Baskerville"/>
              <a:sym typeface="Libre Baskerville"/>
            </a:endParaRPr>
          </a:p>
        </p:txBody>
      </p:sp>
      <p:pic>
        <p:nvPicPr>
          <p:cNvPr descr="https://lh6.googleusercontent.com/B80-0XMOyDSE3iUrxI4ZagYuK_qc2nnZIpAChWqpQ2DEtGt5Eix_vObMA_6Sb6RQMVifR8qYbuQD-Gb14vgOtLapcf6BoXDETwxJQkev13P4MEkJh5bmWmj38QQATv1ytTeFffIJo58" id="98" name="Google Shape;98;p14"/>
          <p:cNvPicPr preferRelativeResize="0"/>
          <p:nvPr/>
        </p:nvPicPr>
        <p:blipFill rotWithShape="1">
          <a:blip r:embed="rId4">
            <a:alphaModFix/>
          </a:blip>
          <a:srcRect b="0" l="0" r="0" t="0"/>
          <a:stretch/>
        </p:blipFill>
        <p:spPr>
          <a:xfrm>
            <a:off x="7664896" y="5410944"/>
            <a:ext cx="1447056" cy="1447056"/>
          </a:xfrm>
          <a:prstGeom prst="rect">
            <a:avLst/>
          </a:prstGeom>
          <a:noFill/>
          <a:ln>
            <a:noFill/>
          </a:ln>
        </p:spPr>
      </p:pic>
      <p:pic>
        <p:nvPicPr>
          <p:cNvPr id="99" name="Google Shape;99;p14"/>
          <p:cNvPicPr preferRelativeResize="0"/>
          <p:nvPr/>
        </p:nvPicPr>
        <p:blipFill>
          <a:blip r:embed="rId5">
            <a:alphaModFix/>
          </a:blip>
          <a:stretch>
            <a:fillRect/>
          </a:stretch>
        </p:blipFill>
        <p:spPr>
          <a:xfrm rot="-415971">
            <a:off x="314225" y="396825"/>
            <a:ext cx="2648980" cy="3742200"/>
          </a:xfrm>
          <a:prstGeom prst="rect">
            <a:avLst/>
          </a:prstGeom>
          <a:noFill/>
          <a:ln>
            <a:noFill/>
          </a:ln>
        </p:spPr>
      </p:pic>
      <p:pic>
        <p:nvPicPr>
          <p:cNvPr id="100" name="Google Shape;100;p14"/>
          <p:cNvPicPr preferRelativeResize="0"/>
          <p:nvPr/>
        </p:nvPicPr>
        <p:blipFill>
          <a:blip r:embed="rId6">
            <a:alphaModFix/>
          </a:blip>
          <a:stretch>
            <a:fillRect/>
          </a:stretch>
        </p:blipFill>
        <p:spPr>
          <a:xfrm rot="533594">
            <a:off x="6282526" y="1144140"/>
            <a:ext cx="2417950" cy="3415815"/>
          </a:xfrm>
          <a:prstGeom prst="rect">
            <a:avLst/>
          </a:prstGeom>
          <a:noFill/>
          <a:ln>
            <a:noFill/>
          </a:ln>
        </p:spPr>
      </p:pic>
      <p:pic>
        <p:nvPicPr>
          <p:cNvPr id="101" name="Google Shape;101;p14"/>
          <p:cNvPicPr preferRelativeResize="0"/>
          <p:nvPr/>
        </p:nvPicPr>
        <p:blipFill>
          <a:blip r:embed="rId7">
            <a:alphaModFix/>
          </a:blip>
          <a:stretch>
            <a:fillRect/>
          </a:stretch>
        </p:blipFill>
        <p:spPr>
          <a:xfrm rot="-942993">
            <a:off x="3286361" y="1193938"/>
            <a:ext cx="2341277" cy="3316217"/>
          </a:xfrm>
          <a:prstGeom prst="rect">
            <a:avLst/>
          </a:prstGeom>
          <a:noFill/>
          <a:ln>
            <a:noFill/>
          </a:ln>
        </p:spPr>
      </p:pic>
      <p:sp>
        <p:nvSpPr>
          <p:cNvPr id="102" name="Google Shape;102;p14"/>
          <p:cNvSpPr/>
          <p:nvPr/>
        </p:nvSpPr>
        <p:spPr>
          <a:xfrm>
            <a:off x="5046450" y="134175"/>
            <a:ext cx="4125900" cy="843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200">
                <a:solidFill>
                  <a:schemeClr val="dk1"/>
                </a:solidFill>
                <a:latin typeface="Quintessential"/>
                <a:ea typeface="Quintessential"/>
                <a:cs typeface="Quintessential"/>
                <a:sym typeface="Quintessential"/>
              </a:rPr>
              <a:t>How</a:t>
            </a:r>
            <a:r>
              <a:rPr b="1" lang="en-GB" sz="4200">
                <a:solidFill>
                  <a:schemeClr val="dk1"/>
                </a:solidFill>
                <a:latin typeface="Quintessential"/>
                <a:ea typeface="Quintessential"/>
                <a:cs typeface="Quintessential"/>
                <a:sym typeface="Quintessential"/>
              </a:rPr>
              <a:t> do they help?</a:t>
            </a:r>
            <a:endParaRPr b="1" sz="4200">
              <a:solidFill>
                <a:schemeClr val="dk1"/>
              </a:solidFill>
              <a:latin typeface="Quintessential"/>
              <a:ea typeface="Quintessential"/>
              <a:cs typeface="Quintessential"/>
              <a:sym typeface="Quintessent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pic>
        <p:nvPicPr>
          <p:cNvPr id="107" name="Google Shape;107;p15"/>
          <p:cNvPicPr preferRelativeResize="0"/>
          <p:nvPr/>
        </p:nvPicPr>
        <p:blipFill rotWithShape="1">
          <a:blip r:embed="rId3">
            <a:alphaModFix/>
          </a:blip>
          <a:srcRect b="0" l="0" r="0" t="0"/>
          <a:stretch/>
        </p:blipFill>
        <p:spPr>
          <a:xfrm>
            <a:off x="2028" y="110351"/>
            <a:ext cx="5011736" cy="1176337"/>
          </a:xfrm>
          <a:prstGeom prst="rect">
            <a:avLst/>
          </a:prstGeom>
          <a:noFill/>
          <a:ln>
            <a:noFill/>
          </a:ln>
        </p:spPr>
      </p:pic>
      <p:pic>
        <p:nvPicPr>
          <p:cNvPr id="108" name="Google Shape;108;p15"/>
          <p:cNvPicPr preferRelativeResize="0"/>
          <p:nvPr/>
        </p:nvPicPr>
        <p:blipFill rotWithShape="1">
          <a:blip r:embed="rId4">
            <a:alphaModFix/>
          </a:blip>
          <a:srcRect b="0" l="0" r="0" t="0"/>
          <a:stretch/>
        </p:blipFill>
        <p:spPr>
          <a:xfrm>
            <a:off x="2" y="5050698"/>
            <a:ext cx="3601200" cy="1807300"/>
          </a:xfrm>
          <a:prstGeom prst="rect">
            <a:avLst/>
          </a:prstGeom>
          <a:noFill/>
          <a:ln>
            <a:noFill/>
          </a:ln>
        </p:spPr>
      </p:pic>
      <p:pic>
        <p:nvPicPr>
          <p:cNvPr descr="https://lh6.googleusercontent.com/B80-0XMOyDSE3iUrxI4ZagYuK_qc2nnZIpAChWqpQ2DEtGt5Eix_vObMA_6Sb6RQMVifR8qYbuQD-Gb14vgOtLapcf6BoXDETwxJQkev13P4MEkJh5bmWmj38QQATv1ytTeFffIJo58" id="109" name="Google Shape;109;p15"/>
          <p:cNvPicPr preferRelativeResize="0"/>
          <p:nvPr/>
        </p:nvPicPr>
        <p:blipFill rotWithShape="1">
          <a:blip r:embed="rId5">
            <a:alphaModFix/>
          </a:blip>
          <a:srcRect b="0" l="0" r="0" t="0"/>
          <a:stretch/>
        </p:blipFill>
        <p:spPr>
          <a:xfrm>
            <a:off x="7664896" y="5410944"/>
            <a:ext cx="1447056" cy="1447056"/>
          </a:xfrm>
          <a:prstGeom prst="rect">
            <a:avLst/>
          </a:prstGeom>
          <a:noFill/>
          <a:ln>
            <a:noFill/>
          </a:ln>
        </p:spPr>
      </p:pic>
      <p:sp>
        <p:nvSpPr>
          <p:cNvPr id="110" name="Google Shape;110;p15"/>
          <p:cNvSpPr txBox="1"/>
          <p:nvPr/>
        </p:nvSpPr>
        <p:spPr>
          <a:xfrm>
            <a:off x="2856802" y="6055775"/>
            <a:ext cx="4808100" cy="648000"/>
          </a:xfrm>
          <a:prstGeom prst="rect">
            <a:avLst/>
          </a:prstGeom>
          <a:noFill/>
          <a:ln>
            <a:noFill/>
          </a:ln>
        </p:spPr>
        <p:txBody>
          <a:bodyPr anchorCtr="0" anchor="t" bIns="45700" lIns="91425" spcFirstLastPara="1" rIns="91425" wrap="square" tIns="45700">
            <a:normAutofit fontScale="55000" lnSpcReduction="10000"/>
          </a:bodyPr>
          <a:lstStyle/>
          <a:p>
            <a:pPr indent="0" lvl="0" marL="0" marR="0" rtl="0" algn="l">
              <a:spcBef>
                <a:spcPts val="0"/>
              </a:spcBef>
              <a:spcAft>
                <a:spcPts val="0"/>
              </a:spcAft>
              <a:buClr>
                <a:schemeClr val="dk1"/>
              </a:buClr>
              <a:buSzPct val="100000"/>
              <a:buFont typeface="Arial"/>
              <a:buNone/>
            </a:pPr>
            <a:r>
              <a:rPr b="1" i="1" lang="en-GB" sz="7200">
                <a:solidFill>
                  <a:schemeClr val="dk1"/>
                </a:solidFill>
                <a:latin typeface="Libre Baskerville"/>
                <a:ea typeface="Libre Baskerville"/>
                <a:cs typeface="Libre Baskerville"/>
                <a:sym typeface="Libre Baskerville"/>
              </a:rPr>
              <a:t>Achievement Twins</a:t>
            </a:r>
            <a:endParaRPr b="1" i="1" sz="7200">
              <a:solidFill>
                <a:schemeClr val="dk1"/>
              </a:solidFill>
              <a:latin typeface="Libre Baskerville"/>
              <a:ea typeface="Libre Baskerville"/>
              <a:cs typeface="Libre Baskerville"/>
              <a:sym typeface="Libre Baskerville"/>
            </a:endParaRPr>
          </a:p>
        </p:txBody>
      </p:sp>
      <p:sp>
        <p:nvSpPr>
          <p:cNvPr id="111" name="Google Shape;111;p15"/>
          <p:cNvSpPr txBox="1"/>
          <p:nvPr/>
        </p:nvSpPr>
        <p:spPr>
          <a:xfrm>
            <a:off x="5564050" y="396600"/>
            <a:ext cx="3000000" cy="3032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700">
                <a:solidFill>
                  <a:schemeClr val="accent1"/>
                </a:solidFill>
                <a:latin typeface="Quintessential"/>
                <a:ea typeface="Quintessential"/>
                <a:cs typeface="Quintessential"/>
                <a:sym typeface="Quintessential"/>
              </a:rPr>
              <a:t>‘Truth Eternal  – (Mark 14:22-25) God’s Story 3 p.114</a:t>
            </a:r>
            <a:endParaRPr/>
          </a:p>
        </p:txBody>
      </p:sp>
      <p:pic>
        <p:nvPicPr>
          <p:cNvPr id="112" name="Google Shape;112;p15"/>
          <p:cNvPicPr preferRelativeResize="0"/>
          <p:nvPr/>
        </p:nvPicPr>
        <p:blipFill>
          <a:blip r:embed="rId6">
            <a:alphaModFix/>
          </a:blip>
          <a:stretch>
            <a:fillRect/>
          </a:stretch>
        </p:blipFill>
        <p:spPr>
          <a:xfrm>
            <a:off x="5564053" y="3594424"/>
            <a:ext cx="3400496" cy="1601463"/>
          </a:xfrm>
          <a:prstGeom prst="rect">
            <a:avLst/>
          </a:prstGeom>
          <a:noFill/>
          <a:ln>
            <a:noFill/>
          </a:ln>
        </p:spPr>
      </p:pic>
      <p:pic>
        <p:nvPicPr>
          <p:cNvPr descr="http://www.mormonchannel.org/watch/series/bible-videos&#10;&#10;Meeting in an upper room with His disciples, Jesus washes their feet, institutes the sacrament, and commands them to love one another.&#10;&#10;John 13: 1-35&#10;&#10;1 Now before the feast of the passover , when Jesus knew that his hour was come that he should depart out of this world unto the Father, having loved his own which were in the world, he loved them unto the end. &#10;2 And supper being ended, the devil having now put into the heart of Judas Iscariot, Simon's son, to betray him; &#10;3 Jesus knowing that the Father had given all things into his hands, and that he was come from God, and went to God; &#10;4 He riseth from supper, and laid aside his garments; and took a towel, and girded himself. &#10;5 After that he poureth water into a bason, and began to wash the disciples' feet, and to wipe them with the towel wherewith he was girded. &#10;6 Then cometh he to Simon Peter: and Peter saith unto him, Lord, dost thou wash my feet? &#10;7 Jesus answered and said unto him, What I do thou knowest not now; but thou shalt know hereafter. &#10;8 Peter saith unto him, Thou shalt never wash my feet. Jesus answered him, If I wash thee not, thou hast no part with me. &#10;9 Simon Peter saith unto him, Lord, not my feet only, but also my hands and my head. &#10;10 Jesus saith to him, He that is washed needeth not save to wash his feet, but is clean every whit: and ye are clean , but not all. &#10;11 For he knew who should betray him; therefore said he, Ye are not all clean. &#10;12 So after he had washed their feet, and had taken his garments, and was set down again, he said unto them, Know ye what I have done to you? &#10;13 Ye call me Master and Lord: and ye say well; for so I am. &#10;14 If I then, your Lord and Master , have washed your feet; ye also ought to wash one another's feet . &#10;15 For I have given you an example , that ye should do as I have done to you. &#10;16 Verily, verily, I say unto you, The servant is not greater than his lord; neither he that is sent greater than he that sent him. &#10;17 If ye know these things, happy are ye if ye do them. &#10;18 ¶I speak not of you all: I know whom I have chosen: but that the scripture may be fulfilled, He that eateth bread with me hath lifted up his heel against me. &#10;19 Now I tell you before it come, that, when it is come to pass, ye may believe that I am he. &#10;20 Verily, verily, I say unto you, He that receiveth whomsoever I send receiveth me; and he that receiveth me receiveth him that sent me. &#10;21 When Jesus had thus said, he was troubled in spirit, and testified, and said, Verily, verily, I say unto you, that one of you shall betray me. &#10;22 Then the disciples looked one on another, doubting of whom he spake. &#10;23 Now there was leaning on Jesus' bosom one of his disciples , whom Jesus loved. &#10;24 Simon Peter therefore beckoned to him, that he should ask who it should be of whom he spake. &#10;25 He then lying on Jesus' breast saith unto him, Lord, who is it? &#10;26 Jesus answered, He it is, to whom I shall give a sop , when I have dipped it. And when he had dipped the sop, he gave it to Judas Iscariot, the son of Simon. &#10;27 And after the sop Satan entered into him. Then said Jesus unto him, That thou doest, do quickly. &#10;28 Now no man at the table knew for what intent he spake this unto him. &#10;29 For some of them thought, because Judas had the bag , that Jesus had said unto him, Buy those things that we have need of against the feast; or, that he should give something to the poor. &#10;30 He then having received the sop went immediately out: and it was night. &#10;31 ¶Therefore, when he was gone out, Jesus said, Now is the Son of man glorified, and God is glorified in him. &#10;32 If God be glorified in him, God shall also glorify him in himself, and shall straightway glorify him. &#10;33 Little children, yet a little while I am with you. Ye shall seek me: and as I said unto the Jews, Whither I go, ye cannot come; so now I say to you. &#10;34 A new commandment I give unto you, That ye love one another; as I have loved you, that ye also love one another. &#10;35 By this shall all men know that ye are my disciples, if ye have love one to another.&#10;&#10;The Church of Jesus Christ of Latter-day Saints&#10;&#10;Subscribe to Mormon Channel for the latest videos: http://bit.ly/1M0iPwY &#10;&#10;Download the Mormon Channel App&#10;iOS: http://bit.ly/1yGRgRU  &#10;Android: http://bit.ly/1ukxbeC &#10;&#10;Follow Mormon Channel&#10;Facebook: https://www.facebook.com/mormonchannel &#10;Twitter: https://twitter.com/mormonchannel &#10;Instagram: https://instagram.com/mormonchannel &#10;Pinterest: https://www.pinterest.com/mormonchannel" id="113" name="Google Shape;113;p15" title="The Last Supper">
            <a:hlinkClick r:id="rId7"/>
          </p:cNvPr>
          <p:cNvPicPr preferRelativeResize="0"/>
          <p:nvPr/>
        </p:nvPicPr>
        <p:blipFill>
          <a:blip r:embed="rId8">
            <a:alphaModFix/>
          </a:blip>
          <a:stretch>
            <a:fillRect/>
          </a:stretch>
        </p:blipFill>
        <p:spPr>
          <a:xfrm>
            <a:off x="395350" y="1365663"/>
            <a:ext cx="4808100" cy="3606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3"/>
                                        </p:tgtEl>
                                        <p:attrNameLst>
                                          <p:attrName>style.visibility</p:attrName>
                                        </p:attrNameLst>
                                      </p:cBhvr>
                                      <p:to>
                                        <p:strVal val="visible"/>
                                      </p:to>
                                    </p:set>
                                    <p:animEffect filter="fade" transition="in">
                                      <p:cBhvr>
                                        <p:cTn dur="1000"/>
                                        <p:tgtEl>
                                          <p:spTgt spid="1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16"/>
          <p:cNvSpPr/>
          <p:nvPr/>
        </p:nvSpPr>
        <p:spPr>
          <a:xfrm>
            <a:off x="136327" y="260648"/>
            <a:ext cx="5875833" cy="30469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Listen</a:t>
            </a:r>
            <a:r>
              <a:rPr b="1" lang="en-GB" sz="4800">
                <a:solidFill>
                  <a:schemeClr val="dk1"/>
                </a:solidFill>
                <a:latin typeface="Quintessential"/>
                <a:ea typeface="Quintessential"/>
                <a:cs typeface="Quintessential"/>
                <a:sym typeface="Quintessential"/>
              </a:rPr>
              <a:t> to the hymn. What will you do to help others? </a:t>
            </a:r>
            <a:r>
              <a:rPr b="1" lang="en-GB" sz="4800">
                <a:solidFill>
                  <a:schemeClr val="dk1"/>
                </a:solidFill>
                <a:latin typeface="Quintessential"/>
                <a:ea typeface="Quintessential"/>
                <a:cs typeface="Quintessential"/>
                <a:sym typeface="Quintessential"/>
              </a:rPr>
              <a:t>Place a </a:t>
            </a:r>
            <a:endParaRPr b="1" sz="4800">
              <a:solidFill>
                <a:schemeClr val="dk1"/>
              </a:solidFill>
              <a:latin typeface="Quintessential"/>
              <a:ea typeface="Quintessential"/>
              <a:cs typeface="Quintessential"/>
              <a:sym typeface="Quintessential"/>
            </a:endParaRPr>
          </a:p>
        </p:txBody>
      </p:sp>
      <p:sp>
        <p:nvSpPr>
          <p:cNvPr id="119" name="Google Shape;119;p16"/>
          <p:cNvSpPr/>
          <p:nvPr/>
        </p:nvSpPr>
        <p:spPr>
          <a:xfrm>
            <a:off x="323528" y="4833129"/>
            <a:ext cx="4799712" cy="132343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8000">
                <a:solidFill>
                  <a:schemeClr val="dk1"/>
                </a:solidFill>
                <a:latin typeface="Quintessential"/>
                <a:ea typeface="Quintessential"/>
                <a:cs typeface="Quintessential"/>
                <a:sym typeface="Quintessential"/>
              </a:rPr>
              <a:t>Respond</a:t>
            </a:r>
            <a:endParaRPr sz="8000">
              <a:solidFill>
                <a:schemeClr val="dk1"/>
              </a:solidFill>
              <a:latin typeface="Calibri"/>
              <a:ea typeface="Calibri"/>
              <a:cs typeface="Calibri"/>
              <a:sym typeface="Calibri"/>
            </a:endParaRPr>
          </a:p>
        </p:txBody>
      </p:sp>
      <p:pic>
        <p:nvPicPr>
          <p:cNvPr descr="Bread of Life, Truth Eternal&#10;Instrumental version: https://youtu.be/FmXlVLp95Bw&#10;Words and Music (c) Jo Boyce and Mike Stanley&#10;1995 CJM Music Ltd (https://www.cjmmusic.com/songs/bread-of-life-song/)&#10;&#10;Lyrics:&#10;Bread of life, truth eternal,&#10;Broken now to set us free.&#10;The risen Christ, his saving power,&#10;Is here in Bread and Wine for me.&#10;&#10;Lord, I know I am not worthy to receive you.&#10;You speak the words and I am healed.&#10;Here at your table, Love’s mystery:&#10;One bread, one cup, one family.&#10;&#10;Lord by your cross, you reconciled us to the Father.&#10;We have only to believe.&#10;Your sacrifice, our victory,&#10;Now by your blood we are redeemed.&#10;&#10;Lord, you gave your people manna in the desert,&#10;Still you fulfil our every need.&#10;Lord when we hunger, Lord, when we thirst,&#10;We come to you and we receive&#10;&#10;CCLI No. 2098899&#10;Laudate Hymnal:  #631" id="120" name="Google Shape;120;p16" title="Bread of Life, Truth Eternal">
            <a:hlinkClick r:id="rId3"/>
          </p:cNvPr>
          <p:cNvPicPr preferRelativeResize="0"/>
          <p:nvPr/>
        </p:nvPicPr>
        <p:blipFill>
          <a:blip r:embed="rId4">
            <a:alphaModFix/>
          </a:blip>
          <a:stretch>
            <a:fillRect/>
          </a:stretch>
        </p:blipFill>
        <p:spPr>
          <a:xfrm>
            <a:off x="4191875" y="2556764"/>
            <a:ext cx="4799725" cy="359981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0"/>
                                        </p:tgtEl>
                                        <p:attrNameLst>
                                          <p:attrName>style.visibility</p:attrName>
                                        </p:attrNameLst>
                                      </p:cBhvr>
                                      <p:to>
                                        <p:strVal val="visible"/>
                                      </p:to>
                                    </p:set>
                                    <p:animEffect filter="fade" transition="in">
                                      <p:cBhvr>
                                        <p:cTn dur="1000"/>
                                        <p:tgtEl>
                                          <p:spTgt spid="1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pic>
        <p:nvPicPr>
          <p:cNvPr id="125" name="Google Shape;125;p17"/>
          <p:cNvPicPr preferRelativeResize="0"/>
          <p:nvPr/>
        </p:nvPicPr>
        <p:blipFill rotWithShape="1">
          <a:blip r:embed="rId3">
            <a:alphaModFix/>
          </a:blip>
          <a:srcRect b="0" l="0" r="0" t="0"/>
          <a:stretch/>
        </p:blipFill>
        <p:spPr>
          <a:xfrm>
            <a:off x="-20573" y="260648"/>
            <a:ext cx="6394182" cy="2376264"/>
          </a:xfrm>
          <a:prstGeom prst="rect">
            <a:avLst/>
          </a:prstGeom>
          <a:noFill/>
          <a:ln>
            <a:noFill/>
          </a:ln>
        </p:spPr>
      </p:pic>
      <p:sp>
        <p:nvSpPr>
          <p:cNvPr id="126" name="Google Shape;126;p17"/>
          <p:cNvSpPr/>
          <p:nvPr/>
        </p:nvSpPr>
        <p:spPr>
          <a:xfrm>
            <a:off x="250388" y="1988840"/>
            <a:ext cx="4105500" cy="2308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Show we are all one community</a:t>
            </a:r>
            <a:endParaRPr b="1" sz="4800">
              <a:solidFill>
                <a:schemeClr val="dk1"/>
              </a:solidFill>
              <a:latin typeface="Quintessential"/>
              <a:ea typeface="Quintessential"/>
              <a:cs typeface="Quintessential"/>
              <a:sym typeface="Quintessential"/>
            </a:endParaRPr>
          </a:p>
        </p:txBody>
      </p:sp>
      <p:pic>
        <p:nvPicPr>
          <p:cNvPr descr="https://lh6.googleusercontent.com/B80-0XMOyDSE3iUrxI4ZagYuK_qc2nnZIpAChWqpQ2DEtGt5Eix_vObMA_6Sb6RQMVifR8qYbuQD-Gb14vgOtLapcf6BoXDETwxJQkev13P4MEkJh5bmWmj38QQATv1ytTeFffIJo58" id="127" name="Google Shape;127;p17"/>
          <p:cNvPicPr preferRelativeResize="0"/>
          <p:nvPr/>
        </p:nvPicPr>
        <p:blipFill rotWithShape="1">
          <a:blip r:embed="rId4">
            <a:alphaModFix/>
          </a:blip>
          <a:srcRect b="0" l="0" r="0" t="0"/>
          <a:stretch/>
        </p:blipFill>
        <p:spPr>
          <a:xfrm>
            <a:off x="4762765" y="1896178"/>
            <a:ext cx="3675856" cy="367585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