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</p:sldIdLst>
  <p:sldSz cy="6858000" cx="9144000"/>
  <p:notesSz cx="6797675" cy="9926625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6" Type="http://schemas.openxmlformats.org/officeDocument/2006/relationships/slide" Target="slides/slide12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Google Shape;89;p2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3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4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4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5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5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6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6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7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" name="Google Shape;114;p7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8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" name="Google Shape;119;p8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0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p10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1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p11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125f9098dda_0_0:notes"/>
          <p:cNvSpPr/>
          <p:nvPr>
            <p:ph idx="2" type="sldImg"/>
          </p:nvPr>
        </p:nvSpPr>
        <p:spPr>
          <a:xfrm>
            <a:off x="1133150" y="744475"/>
            <a:ext cx="4532100" cy="3722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125f9098dda_0_0:notes"/>
          <p:cNvSpPr txBox="1"/>
          <p:nvPr>
            <p:ph idx="1" type="body"/>
          </p:nvPr>
        </p:nvSpPr>
        <p:spPr>
          <a:xfrm>
            <a:off x="679750" y="4715125"/>
            <a:ext cx="5438100" cy="446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230a224862e_0_3:notes"/>
          <p:cNvSpPr/>
          <p:nvPr>
            <p:ph idx="2" type="sldImg"/>
          </p:nvPr>
        </p:nvSpPr>
        <p:spPr>
          <a:xfrm>
            <a:off x="1133150" y="744475"/>
            <a:ext cx="4532100" cy="3722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230a224862e_0_3:notes"/>
          <p:cNvSpPr txBox="1"/>
          <p:nvPr>
            <p:ph idx="1" type="body"/>
          </p:nvPr>
        </p:nvSpPr>
        <p:spPr>
          <a:xfrm>
            <a:off x="679750" y="4715125"/>
            <a:ext cx="5438100" cy="446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ctrTitle"/>
          </p:nvPr>
        </p:nvSpPr>
        <p:spPr>
          <a:xfrm>
            <a:off x="685800" y="1122363"/>
            <a:ext cx="77724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2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/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"/>
          <p:cNvSpPr txBox="1"/>
          <p:nvPr>
            <p:ph idx="1" type="body"/>
          </p:nvPr>
        </p:nvSpPr>
        <p:spPr>
          <a:xfrm>
            <a:off x="623888" y="4589464"/>
            <a:ext cx="78867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5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" type="body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6"/>
          <p:cNvSpPr txBox="1"/>
          <p:nvPr>
            <p:ph idx="2" type="body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6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/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" type="body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7"/>
          <p:cNvSpPr txBox="1"/>
          <p:nvPr>
            <p:ph idx="2" type="body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3" type="body"/>
          </p:nvPr>
        </p:nvSpPr>
        <p:spPr>
          <a:xfrm>
            <a:off x="4629150" y="1681163"/>
            <a:ext cx="3887391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7"/>
          <p:cNvSpPr txBox="1"/>
          <p:nvPr>
            <p:ph idx="4" type="body"/>
          </p:nvPr>
        </p:nvSpPr>
        <p:spPr>
          <a:xfrm>
            <a:off x="4629150" y="2505075"/>
            <a:ext cx="3887391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7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8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2396331" y="57944"/>
            <a:ext cx="4351338" cy="7886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4623593" y="2285206"/>
            <a:ext cx="5811838" cy="19716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623093" y="370681"/>
            <a:ext cx="5811838" cy="580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0000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0.png"/><Relationship Id="rId4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8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5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9.jpg"/><Relationship Id="rId4" Type="http://schemas.openxmlformats.org/officeDocument/2006/relationships/image" Target="../media/image5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9.jp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4" y="82006"/>
            <a:ext cx="9028957" cy="6693987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513865" y="3624156"/>
            <a:ext cx="1456273" cy="1433589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3"/>
          <p:cNvSpPr txBox="1"/>
          <p:nvPr/>
        </p:nvSpPr>
        <p:spPr>
          <a:xfrm>
            <a:off x="7579125" y="5131600"/>
            <a:ext cx="13911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GB" sz="1800">
                <a:latin typeface="Verdana"/>
                <a:ea typeface="Verdana"/>
                <a:cs typeface="Verdana"/>
                <a:sym typeface="Verdana"/>
              </a:rPr>
              <a:t>Curious and active</a:t>
            </a:r>
            <a:endParaRPr b="1" i="1" sz="1800"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7148" y="33233"/>
            <a:ext cx="8949704" cy="67915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7148" y="33233"/>
            <a:ext cx="8949704" cy="67915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2872" y="33233"/>
            <a:ext cx="8858256" cy="67915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Google Shape;106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2872" y="33233"/>
            <a:ext cx="8858256" cy="67915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Google Shape;111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3575" y="344156"/>
            <a:ext cx="8516850" cy="61696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Google Shape;116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2872" y="42378"/>
            <a:ext cx="8858256" cy="67732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" name="Google Shape;121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2872" y="5799"/>
            <a:ext cx="8858256" cy="68464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1"/>
          <p:cNvSpPr txBox="1"/>
          <p:nvPr/>
        </p:nvSpPr>
        <p:spPr>
          <a:xfrm>
            <a:off x="465511" y="349135"/>
            <a:ext cx="7785000" cy="4248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If we are stuck, we can always ask for God’s help.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This half term, we are thinking about being </a:t>
            </a:r>
            <a:r>
              <a:rPr b="1" i="1" lang="en-GB" sz="5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curious and active</a:t>
            </a:r>
            <a:r>
              <a:rPr lang="en-GB" sz="5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/>
          </a:p>
        </p:txBody>
      </p:sp>
      <p:pic>
        <p:nvPicPr>
          <p:cNvPr id="127" name="Google Shape;127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537327" y="175250"/>
            <a:ext cx="1426588" cy="14022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2"/>
          <p:cNvSpPr txBox="1"/>
          <p:nvPr/>
        </p:nvSpPr>
        <p:spPr>
          <a:xfrm>
            <a:off x="364590" y="124011"/>
            <a:ext cx="7785000" cy="6741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have you been</a:t>
            </a:r>
            <a:r>
              <a:rPr lang="en-GB" sz="5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lang="en-GB" sz="5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curious </a:t>
            </a:r>
            <a:r>
              <a:rPr lang="en-GB" sz="5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about your work and </a:t>
            </a:r>
            <a:r>
              <a:rPr lang="en-GB" sz="5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</a:t>
            </a:r>
            <a:r>
              <a:rPr lang="en-GB" sz="5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5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world</a:t>
            </a:r>
            <a:r>
              <a:rPr lang="en-GB" sz="5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around you? How do you stop </a:t>
            </a:r>
            <a:r>
              <a:rPr lang="en-GB" sz="5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being</a:t>
            </a:r>
            <a:r>
              <a:rPr lang="en-GB" sz="5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passive?</a:t>
            </a:r>
            <a:r>
              <a:rPr lang="en-GB" sz="5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How will you be an </a:t>
            </a:r>
            <a:r>
              <a:rPr b="1" lang="en-GB" sz="5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active</a:t>
            </a:r>
            <a:r>
              <a:rPr b="1" lang="en-GB" sz="5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5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member of </a:t>
            </a:r>
            <a:r>
              <a:rPr lang="en-GB" sz="5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your</a:t>
            </a:r>
            <a:r>
              <a:rPr lang="en-GB" sz="5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class and school/home community?</a:t>
            </a:r>
            <a:endParaRPr/>
          </a:p>
        </p:txBody>
      </p:sp>
      <p:pic>
        <p:nvPicPr>
          <p:cNvPr id="133" name="Google Shape;133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397221" y="185004"/>
            <a:ext cx="1420958" cy="13988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3"/>
          <p:cNvSpPr txBox="1"/>
          <p:nvPr/>
        </p:nvSpPr>
        <p:spPr>
          <a:xfrm>
            <a:off x="220050" y="1246900"/>
            <a:ext cx="8300400" cy="153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latin typeface="Calibri"/>
                <a:ea typeface="Calibri"/>
                <a:cs typeface="Calibri"/>
                <a:sym typeface="Calibri"/>
              </a:rPr>
              <a:t>My target for this half term</a:t>
            </a:r>
            <a:endParaRPr b="1" sz="23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latin typeface="Calibri"/>
                <a:ea typeface="Calibri"/>
                <a:cs typeface="Calibri"/>
                <a:sym typeface="Calibri"/>
              </a:rPr>
              <a:t>To be like Collaboration Cara, I am planning to</a:t>
            </a:r>
            <a:r>
              <a:rPr lang="en-GB">
                <a:latin typeface="Calibri"/>
                <a:ea typeface="Calibri"/>
                <a:cs typeface="Calibri"/>
                <a:sym typeface="Calibri"/>
              </a:rPr>
              <a:t> …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23"/>
          <p:cNvSpPr txBox="1"/>
          <p:nvPr/>
        </p:nvSpPr>
        <p:spPr>
          <a:xfrm>
            <a:off x="220050" y="2902925"/>
            <a:ext cx="8300400" cy="1600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latin typeface="Calibri"/>
                <a:ea typeface="Calibri"/>
                <a:cs typeface="Calibri"/>
                <a:sym typeface="Calibri"/>
              </a:rPr>
              <a:t>What I will need to do to achieve this.</a:t>
            </a:r>
            <a:endParaRPr b="1" sz="23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latin typeface="Calibri"/>
                <a:ea typeface="Calibri"/>
                <a:cs typeface="Calibri"/>
                <a:sym typeface="Calibri"/>
              </a:rPr>
              <a:t>1.</a:t>
            </a:r>
            <a:endParaRPr b="1" sz="23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latin typeface="Calibri"/>
                <a:ea typeface="Calibri"/>
                <a:cs typeface="Calibri"/>
                <a:sym typeface="Calibri"/>
              </a:rPr>
              <a:t>2.</a:t>
            </a:r>
            <a:endParaRPr b="1" sz="23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latin typeface="Calibri"/>
                <a:ea typeface="Calibri"/>
                <a:cs typeface="Calibri"/>
                <a:sym typeface="Calibri"/>
              </a:rPr>
              <a:t>3.</a:t>
            </a:r>
            <a:endParaRPr b="1" sz="23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48475" y="148500"/>
            <a:ext cx="1282762" cy="1539300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23"/>
          <p:cNvSpPr txBox="1"/>
          <p:nvPr/>
        </p:nvSpPr>
        <p:spPr>
          <a:xfrm>
            <a:off x="220050" y="4620450"/>
            <a:ext cx="8300400" cy="16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latin typeface="Calibri"/>
                <a:ea typeface="Calibri"/>
                <a:cs typeface="Calibri"/>
                <a:sym typeface="Calibri"/>
              </a:rPr>
              <a:t>How I know I have been successful.</a:t>
            </a:r>
            <a:endParaRPr b="1" sz="23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latin typeface="Calibri"/>
                <a:ea typeface="Calibri"/>
                <a:cs typeface="Calibri"/>
                <a:sym typeface="Calibri"/>
              </a:rPr>
              <a:t>1.</a:t>
            </a:r>
            <a:endParaRPr b="1" sz="23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latin typeface="Calibri"/>
                <a:ea typeface="Calibri"/>
                <a:cs typeface="Calibri"/>
                <a:sym typeface="Calibri"/>
              </a:rPr>
              <a:t>2.</a:t>
            </a:r>
            <a:endParaRPr b="1" sz="23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latin typeface="Calibri"/>
                <a:ea typeface="Calibri"/>
                <a:cs typeface="Calibri"/>
                <a:sym typeface="Calibri"/>
              </a:rPr>
              <a:t>3.</a:t>
            </a:r>
            <a:endParaRPr b="1" sz="23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23"/>
          <p:cNvSpPr txBox="1"/>
          <p:nvPr/>
        </p:nvSpPr>
        <p:spPr>
          <a:xfrm>
            <a:off x="220050" y="222075"/>
            <a:ext cx="3120600" cy="6156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800">
                <a:latin typeface="Calibri"/>
                <a:ea typeface="Calibri"/>
                <a:cs typeface="Calibri"/>
                <a:sym typeface="Calibri"/>
              </a:rPr>
              <a:t>Curious and Active</a:t>
            </a:r>
            <a:endParaRPr b="1" sz="2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3" name="Google Shape;143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830625" y="67250"/>
            <a:ext cx="2313375" cy="2277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4"/>
          <p:cNvSpPr txBox="1"/>
          <p:nvPr/>
        </p:nvSpPr>
        <p:spPr>
          <a:xfrm>
            <a:off x="220050" y="1246900"/>
            <a:ext cx="8300400" cy="153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latin typeface="Calibri"/>
                <a:ea typeface="Calibri"/>
                <a:cs typeface="Calibri"/>
                <a:sym typeface="Calibri"/>
              </a:rPr>
              <a:t>My target for this half term</a:t>
            </a:r>
            <a:endParaRPr b="1" sz="23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latin typeface="Calibri"/>
                <a:ea typeface="Calibri"/>
                <a:cs typeface="Calibri"/>
                <a:sym typeface="Calibri"/>
              </a:rPr>
              <a:t>To be like Collaboration Cara, I am planning to</a:t>
            </a:r>
            <a:r>
              <a:rPr lang="en-GB">
                <a:latin typeface="Calibri"/>
                <a:ea typeface="Calibri"/>
                <a:cs typeface="Calibri"/>
                <a:sym typeface="Calibri"/>
              </a:rPr>
              <a:t> …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24"/>
          <p:cNvSpPr txBox="1"/>
          <p:nvPr/>
        </p:nvSpPr>
        <p:spPr>
          <a:xfrm>
            <a:off x="220050" y="2902925"/>
            <a:ext cx="8300400" cy="1600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latin typeface="Calibri"/>
                <a:ea typeface="Calibri"/>
                <a:cs typeface="Calibri"/>
                <a:sym typeface="Calibri"/>
              </a:rPr>
              <a:t>What I will need to do to achieve this.</a:t>
            </a:r>
            <a:endParaRPr b="1" sz="23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latin typeface="Calibri"/>
                <a:ea typeface="Calibri"/>
                <a:cs typeface="Calibri"/>
                <a:sym typeface="Calibri"/>
              </a:rPr>
              <a:t>1.</a:t>
            </a:r>
            <a:endParaRPr b="1" sz="23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latin typeface="Calibri"/>
                <a:ea typeface="Calibri"/>
                <a:cs typeface="Calibri"/>
                <a:sym typeface="Calibri"/>
              </a:rPr>
              <a:t>2.</a:t>
            </a:r>
            <a:endParaRPr b="1" sz="23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latin typeface="Calibri"/>
                <a:ea typeface="Calibri"/>
                <a:cs typeface="Calibri"/>
                <a:sym typeface="Calibri"/>
              </a:rPr>
              <a:t>3.</a:t>
            </a:r>
            <a:endParaRPr b="1" sz="23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0" name="Google Shape;150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48475" y="148500"/>
            <a:ext cx="1282762" cy="1539300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24"/>
          <p:cNvSpPr txBox="1"/>
          <p:nvPr/>
        </p:nvSpPr>
        <p:spPr>
          <a:xfrm>
            <a:off x="131750" y="4620450"/>
            <a:ext cx="8300400" cy="16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latin typeface="Calibri"/>
                <a:ea typeface="Calibri"/>
                <a:cs typeface="Calibri"/>
                <a:sym typeface="Calibri"/>
              </a:rPr>
              <a:t>How I know I have been successful.</a:t>
            </a:r>
            <a:endParaRPr b="1" sz="23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latin typeface="Calibri"/>
                <a:ea typeface="Calibri"/>
                <a:cs typeface="Calibri"/>
                <a:sym typeface="Calibri"/>
              </a:rPr>
              <a:t>1.</a:t>
            </a:r>
            <a:endParaRPr b="1" sz="23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latin typeface="Calibri"/>
                <a:ea typeface="Calibri"/>
                <a:cs typeface="Calibri"/>
                <a:sym typeface="Calibri"/>
              </a:rPr>
              <a:t>2.</a:t>
            </a:r>
            <a:endParaRPr b="1" sz="23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latin typeface="Calibri"/>
                <a:ea typeface="Calibri"/>
                <a:cs typeface="Calibri"/>
                <a:sym typeface="Calibri"/>
              </a:rPr>
              <a:t>3.</a:t>
            </a:r>
            <a:endParaRPr b="1" sz="23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" name="Google Shape;152;p24"/>
          <p:cNvSpPr txBox="1"/>
          <p:nvPr/>
        </p:nvSpPr>
        <p:spPr>
          <a:xfrm>
            <a:off x="220050" y="222075"/>
            <a:ext cx="3120600" cy="6156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800">
                <a:latin typeface="Calibri"/>
                <a:ea typeface="Calibri"/>
                <a:cs typeface="Calibri"/>
                <a:sym typeface="Calibri"/>
              </a:rPr>
              <a:t>Curious and Active</a:t>
            </a:r>
            <a:endParaRPr b="1" sz="2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3" name="Google Shape;153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830625" y="67250"/>
            <a:ext cx="2313375" cy="2277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