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6858000" cx="9144000"/>
  <p:notesSz cx="6797675" cy="9926625"/>
  <p:embeddedFontLst>
    <p:embeddedFont>
      <p:font typeface="Libre Baskerville"/>
      <p:regular r:id="rId11"/>
      <p:bold r:id="rId12"/>
      <p:italic r:id="rId13"/>
    </p:embeddedFont>
    <p:embeddedFont>
      <p:font typeface="Quintessential"/>
      <p:regular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LibreBaskerville-regular.fntdata"/><Relationship Id="rId10" Type="http://schemas.openxmlformats.org/officeDocument/2006/relationships/slide" Target="slides/slide5.xml"/><Relationship Id="rId13" Type="http://schemas.openxmlformats.org/officeDocument/2006/relationships/font" Target="fonts/LibreBaskerville-italic.fntdata"/><Relationship Id="rId12" Type="http://schemas.openxmlformats.org/officeDocument/2006/relationships/font" Target="fonts/LibreBaskerville-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Quintessential-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06666"/>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0.png"/><Relationship Id="rId4" Type="http://schemas.openxmlformats.org/officeDocument/2006/relationships/image" Target="../media/image13.png"/><Relationship Id="rId5" Type="http://schemas.openxmlformats.org/officeDocument/2006/relationships/image" Target="../media/image11.png"/><Relationship Id="rId6" Type="http://schemas.openxmlformats.org/officeDocument/2006/relationships/hyperlink" Target="http://www.youtube.com/watch?v=aWZBTBeOpFs" TargetMode="External"/><Relationship Id="rId7"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6.png"/><Relationship Id="rId5" Type="http://schemas.openxmlformats.org/officeDocument/2006/relationships/hyperlink" Target="http://www.youtube.com/watch?v=FhB_498oRNY" TargetMode="External"/><Relationship Id="rId6" Type="http://schemas.openxmlformats.org/officeDocument/2006/relationships/image" Target="../media/image7.jpg"/><Relationship Id="rId7"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12.png"/><Relationship Id="rId10" Type="http://schemas.openxmlformats.org/officeDocument/2006/relationships/hyperlink" Target="https://www.bbc.co.uk/teach/school-radio/assemblies-the-good-samaritan-modern-setting-ks2/zjsx2v4" TargetMode="External"/><Relationship Id="rId9" Type="http://schemas.openxmlformats.org/officeDocument/2006/relationships/image" Target="../media/image3.jpg"/><Relationship Id="rId5" Type="http://schemas.openxmlformats.org/officeDocument/2006/relationships/image" Target="../media/image8.png"/><Relationship Id="rId6" Type="http://schemas.openxmlformats.org/officeDocument/2006/relationships/image" Target="../media/image5.png"/><Relationship Id="rId7" Type="http://schemas.openxmlformats.org/officeDocument/2006/relationships/image" Target="../media/image11.png"/><Relationship Id="rId8" Type="http://schemas.openxmlformats.org/officeDocument/2006/relationships/hyperlink" Target="http://www.youtube.com/watch?v=MLzdQtetedc"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11.png"/><Relationship Id="rId5"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p:nvPr/>
        </p:nvSpPr>
        <p:spPr>
          <a:xfrm>
            <a:off x="107504" y="744086"/>
            <a:ext cx="4590381"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GB" sz="4800" u="none" cap="none" strike="noStrike">
                <a:solidFill>
                  <a:schemeClr val="dk1"/>
                </a:solidFill>
                <a:latin typeface="Quintessential"/>
                <a:ea typeface="Quintessential"/>
                <a:cs typeface="Quintessential"/>
                <a:sym typeface="Quintessential"/>
              </a:rPr>
              <a:t>We can’t help everyone, but everyone can help someone</a:t>
            </a:r>
            <a:endParaRPr b="1" sz="4800">
              <a:solidFill>
                <a:schemeClr val="dk1"/>
              </a:solidFill>
              <a:latin typeface="Quintessential"/>
              <a:ea typeface="Quintessential"/>
              <a:cs typeface="Quintessential"/>
              <a:sym typeface="Quintessential"/>
            </a:endParaRPr>
          </a:p>
        </p:txBody>
      </p:sp>
      <p:sp>
        <p:nvSpPr>
          <p:cNvPr id="85" name="Google Shape;85;p13"/>
          <p:cNvSpPr/>
          <p:nvPr/>
        </p:nvSpPr>
        <p:spPr>
          <a:xfrm>
            <a:off x="4921350" y="2636912"/>
            <a:ext cx="3973760" cy="175432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2"/>
                </a:solidFill>
                <a:latin typeface="Quintessential"/>
                <a:ea typeface="Quintessential"/>
                <a:cs typeface="Quintessential"/>
                <a:sym typeface="Quintessential"/>
              </a:rPr>
              <a:t>‘With God’s help’ </a:t>
            </a:r>
            <a:endParaRPr b="1" sz="3600">
              <a:solidFill>
                <a:schemeClr val="dk2"/>
              </a:solidFill>
              <a:latin typeface="Quintessential"/>
              <a:ea typeface="Quintessential"/>
              <a:cs typeface="Quintessential"/>
              <a:sym typeface="Quintessential"/>
            </a:endParaRPr>
          </a:p>
          <a:p>
            <a:pPr indent="0" lvl="0" marL="0" marR="0" rtl="0" algn="l">
              <a:spcBef>
                <a:spcPts val="0"/>
              </a:spcBef>
              <a:spcAft>
                <a:spcPts val="0"/>
              </a:spcAft>
              <a:buNone/>
            </a:pPr>
            <a:r>
              <a:rPr b="1" lang="en-GB" sz="3600">
                <a:solidFill>
                  <a:schemeClr val="dk2"/>
                </a:solidFill>
                <a:latin typeface="Quintessential"/>
                <a:ea typeface="Quintessential"/>
                <a:cs typeface="Quintessential"/>
                <a:sym typeface="Quintessential"/>
              </a:rPr>
              <a:t>(Luke 10:25-37)</a:t>
            </a:r>
            <a:endParaRPr sz="3600">
              <a:solidFill>
                <a:schemeClr val="dk2"/>
              </a:solidFill>
              <a:latin typeface="Quintessential"/>
              <a:ea typeface="Quintessential"/>
              <a:cs typeface="Quintessential"/>
              <a:sym typeface="Quintessential"/>
            </a:endParaRPr>
          </a:p>
        </p:txBody>
      </p:sp>
      <p:sp>
        <p:nvSpPr>
          <p:cNvPr id="86" name="Google Shape;86;p13"/>
          <p:cNvSpPr/>
          <p:nvPr/>
        </p:nvSpPr>
        <p:spPr>
          <a:xfrm>
            <a:off x="4355976" y="188640"/>
            <a:ext cx="4540025"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dk1"/>
                </a:solidFill>
                <a:latin typeface="Quintessential"/>
                <a:ea typeface="Quintessential"/>
                <a:cs typeface="Quintessential"/>
                <a:sym typeface="Quintessential"/>
              </a:rPr>
              <a:t>Scripture Link</a:t>
            </a:r>
            <a:endParaRPr sz="4400">
              <a:solidFill>
                <a:schemeClr val="dk1"/>
              </a:solidFill>
              <a:latin typeface="Calibri"/>
              <a:ea typeface="Calibri"/>
              <a:cs typeface="Calibri"/>
              <a:sym typeface="Calibri"/>
            </a:endParaRPr>
          </a:p>
        </p:txBody>
      </p:sp>
      <p:pic>
        <p:nvPicPr>
          <p:cNvPr id="87" name="Google Shape;87;p13"/>
          <p:cNvPicPr preferRelativeResize="0"/>
          <p:nvPr/>
        </p:nvPicPr>
        <p:blipFill rotWithShape="1">
          <a:blip r:embed="rId3">
            <a:alphaModFix/>
          </a:blip>
          <a:srcRect b="0" l="0" r="0" t="0"/>
          <a:stretch/>
        </p:blipFill>
        <p:spPr>
          <a:xfrm>
            <a:off x="5178154" y="1099743"/>
            <a:ext cx="2952750" cy="1381125"/>
          </a:xfrm>
          <a:prstGeom prst="rect">
            <a:avLst/>
          </a:prstGeom>
          <a:noFill/>
          <a:ln>
            <a:noFill/>
          </a:ln>
        </p:spPr>
      </p:pic>
      <p:pic>
        <p:nvPicPr>
          <p:cNvPr id="88" name="Google Shape;88;p13"/>
          <p:cNvPicPr preferRelativeResize="0"/>
          <p:nvPr/>
        </p:nvPicPr>
        <p:blipFill rotWithShape="1">
          <a:blip r:embed="rId4">
            <a:alphaModFix/>
          </a:blip>
          <a:srcRect b="0" l="0" r="0" t="0"/>
          <a:stretch/>
        </p:blipFill>
        <p:spPr>
          <a:xfrm>
            <a:off x="755576" y="4391238"/>
            <a:ext cx="2009775" cy="2276475"/>
          </a:xfrm>
          <a:prstGeom prst="rect">
            <a:avLst/>
          </a:prstGeom>
          <a:noFill/>
          <a:ln>
            <a:noFill/>
          </a:ln>
        </p:spPr>
      </p:pic>
      <p:pic>
        <p:nvPicPr>
          <p:cNvPr id="89" name="Google Shape;89;p13"/>
          <p:cNvPicPr preferRelativeResize="0"/>
          <p:nvPr/>
        </p:nvPicPr>
        <p:blipFill rotWithShape="1">
          <a:blip r:embed="rId5">
            <a:alphaModFix/>
          </a:blip>
          <a:srcRect b="0" l="0" r="0" t="0"/>
          <a:stretch/>
        </p:blipFill>
        <p:spPr>
          <a:xfrm>
            <a:off x="8166784" y="5638643"/>
            <a:ext cx="977216" cy="1172659"/>
          </a:xfrm>
          <a:prstGeom prst="rect">
            <a:avLst/>
          </a:prstGeom>
          <a:noFill/>
          <a:ln>
            <a:noFill/>
          </a:ln>
        </p:spPr>
      </p:pic>
      <p:sp>
        <p:nvSpPr>
          <p:cNvPr id="90" name="Google Shape;90;p13"/>
          <p:cNvSpPr txBox="1"/>
          <p:nvPr/>
        </p:nvSpPr>
        <p:spPr>
          <a:xfrm>
            <a:off x="3463750" y="6019725"/>
            <a:ext cx="5068500" cy="648000"/>
          </a:xfrm>
          <a:prstGeom prst="rect">
            <a:avLst/>
          </a:prstGeom>
          <a:noFill/>
          <a:ln>
            <a:noFill/>
          </a:ln>
        </p:spPr>
        <p:txBody>
          <a:bodyPr anchorCtr="0" anchor="t" bIns="45700" lIns="91425" spcFirstLastPara="1" rIns="91425" wrap="square" tIns="45700">
            <a:normAutofit fontScale="40000"/>
          </a:bodyPr>
          <a:lstStyle/>
          <a:p>
            <a:pPr indent="0" lvl="0" marL="0" rtl="0" algn="l">
              <a:spcBef>
                <a:spcPts val="0"/>
              </a:spcBef>
              <a:spcAft>
                <a:spcPts val="0"/>
              </a:spcAft>
              <a:buNone/>
            </a:pPr>
            <a:r>
              <a:rPr b="1" i="1" lang="en-GB" sz="7200">
                <a:solidFill>
                  <a:srgbClr val="000000"/>
                </a:solidFill>
                <a:latin typeface="Libre Baskerville"/>
                <a:ea typeface="Libre Baskerville"/>
                <a:cs typeface="Libre Baskerville"/>
                <a:sym typeface="Libre Baskerville"/>
              </a:rPr>
              <a:t>Collaboration Cara</a:t>
            </a:r>
            <a:endParaRPr b="1" i="1" sz="7200">
              <a:solidFill>
                <a:srgbClr val="000000"/>
              </a:solidFill>
              <a:latin typeface="Libre Baskerville"/>
              <a:ea typeface="Libre Baskerville"/>
              <a:cs typeface="Libre Baskerville"/>
              <a:sym typeface="Libre Baskerville"/>
            </a:endParaRPr>
          </a:p>
        </p:txBody>
      </p:sp>
      <p:pic>
        <p:nvPicPr>
          <p:cNvPr descr="Peaceful instrumental music" id="91" name="Google Shape;91;p13" title="Peaceful Moments of Worship">
            <a:hlinkClick r:id="rId6"/>
          </p:cNvPr>
          <p:cNvPicPr preferRelativeResize="0"/>
          <p:nvPr/>
        </p:nvPicPr>
        <p:blipFill>
          <a:blip r:embed="rId7">
            <a:alphaModFix/>
          </a:blip>
          <a:stretch>
            <a:fillRect/>
          </a:stretch>
        </p:blipFill>
        <p:spPr>
          <a:xfrm>
            <a:off x="5427425" y="4391244"/>
            <a:ext cx="2009776" cy="1507332"/>
          </a:xfrm>
          <a:prstGeom prst="rect">
            <a:avLst/>
          </a:prstGeom>
          <a:noFill/>
          <a:ln>
            <a:noFill/>
          </a:ln>
        </p:spPr>
      </p:pic>
      <p:sp>
        <p:nvSpPr>
          <p:cNvPr id="92" name="Google Shape;92;p13"/>
          <p:cNvSpPr/>
          <p:nvPr/>
        </p:nvSpPr>
        <p:spPr>
          <a:xfrm>
            <a:off x="4162389" y="3675003"/>
            <a:ext cx="4539900" cy="769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rgbClr val="000000"/>
                </a:solidFill>
                <a:latin typeface="Quintessential"/>
                <a:ea typeface="Quintessential"/>
                <a:cs typeface="Quintessential"/>
                <a:sym typeface="Quintessential"/>
              </a:rPr>
              <a:t>curious and active</a:t>
            </a:r>
            <a:endParaRPr sz="4400">
              <a:solidFill>
                <a:srgbClr val="000000"/>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1"/>
                                        </p:tgtEl>
                                        <p:attrNameLst>
                                          <p:attrName>style.visibility</p:attrName>
                                        </p:attrNameLst>
                                      </p:cBhvr>
                                      <p:to>
                                        <p:strVal val="visible"/>
                                      </p:to>
                                    </p:set>
                                    <p:animEffect filter="fade" transition="in">
                                      <p:cBhvr>
                                        <p:cTn dur="1000"/>
                                        <p:tgtEl>
                                          <p:spTgt spid="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id="97" name="Google Shape;97;p14"/>
          <p:cNvPicPr preferRelativeResize="0"/>
          <p:nvPr/>
        </p:nvPicPr>
        <p:blipFill rotWithShape="1">
          <a:blip r:embed="rId3">
            <a:alphaModFix/>
          </a:blip>
          <a:srcRect b="0" l="0" r="0" t="0"/>
          <a:stretch/>
        </p:blipFill>
        <p:spPr>
          <a:xfrm>
            <a:off x="1692867" y="4319225"/>
            <a:ext cx="5893221" cy="2294308"/>
          </a:xfrm>
          <a:prstGeom prst="rect">
            <a:avLst/>
          </a:prstGeom>
          <a:noFill/>
          <a:ln>
            <a:noFill/>
          </a:ln>
        </p:spPr>
      </p:pic>
      <p:sp>
        <p:nvSpPr>
          <p:cNvPr id="98" name="Google Shape;98;p14"/>
          <p:cNvSpPr/>
          <p:nvPr/>
        </p:nvSpPr>
        <p:spPr>
          <a:xfrm>
            <a:off x="179504" y="896375"/>
            <a:ext cx="3255000" cy="30471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We can’t help everyone, but everyone can help someone</a:t>
            </a:r>
            <a:endParaRPr b="1" sz="4800">
              <a:solidFill>
                <a:schemeClr val="dk1"/>
              </a:solidFill>
              <a:latin typeface="Quintessential"/>
              <a:ea typeface="Quintessential"/>
              <a:cs typeface="Quintessential"/>
              <a:sym typeface="Quintessential"/>
            </a:endParaRPr>
          </a:p>
        </p:txBody>
      </p:sp>
      <p:pic>
        <p:nvPicPr>
          <p:cNvPr id="99" name="Google Shape;99;p14"/>
          <p:cNvPicPr preferRelativeResize="0"/>
          <p:nvPr/>
        </p:nvPicPr>
        <p:blipFill rotWithShape="1">
          <a:blip r:embed="rId4">
            <a:alphaModFix/>
          </a:blip>
          <a:srcRect b="0" l="0" r="0" t="0"/>
          <a:stretch/>
        </p:blipFill>
        <p:spPr>
          <a:xfrm>
            <a:off x="2647494" y="217661"/>
            <a:ext cx="2011854" cy="2280102"/>
          </a:xfrm>
          <a:prstGeom prst="rect">
            <a:avLst/>
          </a:prstGeom>
          <a:noFill/>
          <a:ln>
            <a:noFill/>
          </a:ln>
        </p:spPr>
      </p:pic>
      <p:pic>
        <p:nvPicPr>
          <p:cNvPr descr="Here are the Mini Vinnies giving us a rendition of their song. Listen carefully so you can learn it and join in at your next Mini Vinnies meeting." id="100" name="Google Shape;100;p14" title="Mini Vinnies song">
            <a:hlinkClick r:id="rId5"/>
          </p:cNvPr>
          <p:cNvPicPr preferRelativeResize="0"/>
          <p:nvPr/>
        </p:nvPicPr>
        <p:blipFill>
          <a:blip r:embed="rId6">
            <a:alphaModFix/>
          </a:blip>
          <a:stretch>
            <a:fillRect/>
          </a:stretch>
        </p:blipFill>
        <p:spPr>
          <a:xfrm>
            <a:off x="4659350" y="1210525"/>
            <a:ext cx="4275950" cy="3206941"/>
          </a:xfrm>
          <a:prstGeom prst="rect">
            <a:avLst/>
          </a:prstGeom>
          <a:noFill/>
          <a:ln>
            <a:noFill/>
          </a:ln>
        </p:spPr>
      </p:pic>
      <p:pic>
        <p:nvPicPr>
          <p:cNvPr id="101" name="Google Shape;101;p14"/>
          <p:cNvPicPr preferRelativeResize="0"/>
          <p:nvPr/>
        </p:nvPicPr>
        <p:blipFill rotWithShape="1">
          <a:blip r:embed="rId7">
            <a:alphaModFix/>
          </a:blip>
          <a:srcRect b="0" l="0" r="0" t="0"/>
          <a:stretch/>
        </p:blipFill>
        <p:spPr>
          <a:xfrm>
            <a:off x="8166784" y="5638643"/>
            <a:ext cx="977216" cy="1172659"/>
          </a:xfrm>
          <a:prstGeom prst="rect">
            <a:avLst/>
          </a:prstGeom>
          <a:noFill/>
          <a:ln>
            <a:noFill/>
          </a:ln>
        </p:spPr>
      </p:pic>
      <p:sp>
        <p:nvSpPr>
          <p:cNvPr id="102" name="Google Shape;102;p14"/>
          <p:cNvSpPr txBox="1"/>
          <p:nvPr/>
        </p:nvSpPr>
        <p:spPr>
          <a:xfrm>
            <a:off x="4572000" y="6059379"/>
            <a:ext cx="3960300" cy="648000"/>
          </a:xfrm>
          <a:prstGeom prst="rect">
            <a:avLst/>
          </a:prstGeom>
          <a:noFill/>
          <a:ln>
            <a:noFill/>
          </a:ln>
        </p:spPr>
        <p:txBody>
          <a:bodyPr anchorCtr="0" anchor="t" bIns="45700" lIns="91425" spcFirstLastPara="1" rIns="91425" wrap="square" tIns="45700">
            <a:normAutofit fontScale="40000"/>
          </a:bodyPr>
          <a:lstStyle/>
          <a:p>
            <a:pPr indent="0" lvl="0" marL="0" rtl="0" algn="l">
              <a:spcBef>
                <a:spcPts val="0"/>
              </a:spcBef>
              <a:spcAft>
                <a:spcPts val="0"/>
              </a:spcAft>
              <a:buNone/>
            </a:pPr>
            <a:r>
              <a:rPr b="1" i="1" lang="en-GB" sz="7200">
                <a:solidFill>
                  <a:srgbClr val="000000"/>
                </a:solidFill>
                <a:latin typeface="Libre Baskerville"/>
                <a:ea typeface="Libre Baskerville"/>
                <a:cs typeface="Libre Baskerville"/>
                <a:sym typeface="Libre Baskerville"/>
              </a:rPr>
              <a:t>Collaboration Cara</a:t>
            </a:r>
            <a:endParaRPr b="1" i="1" sz="7200">
              <a:solidFill>
                <a:srgbClr val="000000"/>
              </a:solidFill>
              <a:latin typeface="Libre Baskerville"/>
              <a:ea typeface="Libre Baskerville"/>
              <a:cs typeface="Libre Baskerville"/>
              <a:sym typeface="Libre Baskerville"/>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0"/>
                                        </p:tgtEl>
                                        <p:attrNameLst>
                                          <p:attrName>style.visibility</p:attrName>
                                        </p:attrNameLst>
                                      </p:cBhvr>
                                      <p:to>
                                        <p:strVal val="visible"/>
                                      </p:to>
                                    </p:set>
                                    <p:animEffect filter="fade" transition="in">
                                      <p:cBhvr>
                                        <p:cTn dur="1000"/>
                                        <p:tgtEl>
                                          <p:spTgt spid="1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pic>
        <p:nvPicPr>
          <p:cNvPr id="107" name="Google Shape;107;p15"/>
          <p:cNvPicPr preferRelativeResize="0"/>
          <p:nvPr/>
        </p:nvPicPr>
        <p:blipFill rotWithShape="1">
          <a:blip r:embed="rId3">
            <a:alphaModFix/>
          </a:blip>
          <a:srcRect b="0" l="0" r="0" t="0"/>
          <a:stretch/>
        </p:blipFill>
        <p:spPr>
          <a:xfrm>
            <a:off x="8" y="3164913"/>
            <a:ext cx="4157663" cy="2060575"/>
          </a:xfrm>
          <a:prstGeom prst="rect">
            <a:avLst/>
          </a:prstGeom>
          <a:noFill/>
          <a:ln>
            <a:noFill/>
          </a:ln>
        </p:spPr>
      </p:pic>
      <p:pic>
        <p:nvPicPr>
          <p:cNvPr id="108" name="Google Shape;108;p15"/>
          <p:cNvPicPr preferRelativeResize="0"/>
          <p:nvPr/>
        </p:nvPicPr>
        <p:blipFill rotWithShape="1">
          <a:blip r:embed="rId4">
            <a:alphaModFix/>
          </a:blip>
          <a:srcRect b="0" l="0" r="0" t="0"/>
          <a:stretch/>
        </p:blipFill>
        <p:spPr>
          <a:xfrm>
            <a:off x="215025" y="1394451"/>
            <a:ext cx="3396425" cy="1589725"/>
          </a:xfrm>
          <a:prstGeom prst="rect">
            <a:avLst/>
          </a:prstGeom>
          <a:noFill/>
          <a:ln>
            <a:noFill/>
          </a:ln>
        </p:spPr>
      </p:pic>
      <p:pic>
        <p:nvPicPr>
          <p:cNvPr id="109" name="Google Shape;109;p15"/>
          <p:cNvPicPr preferRelativeResize="0"/>
          <p:nvPr/>
        </p:nvPicPr>
        <p:blipFill rotWithShape="1">
          <a:blip r:embed="rId5">
            <a:alphaModFix/>
          </a:blip>
          <a:srcRect b="0" l="0" r="0" t="0"/>
          <a:stretch/>
        </p:blipFill>
        <p:spPr>
          <a:xfrm>
            <a:off x="-180528" y="532606"/>
            <a:ext cx="5011737" cy="1176337"/>
          </a:xfrm>
          <a:prstGeom prst="rect">
            <a:avLst/>
          </a:prstGeom>
          <a:noFill/>
          <a:ln>
            <a:noFill/>
          </a:ln>
        </p:spPr>
      </p:pic>
      <p:pic>
        <p:nvPicPr>
          <p:cNvPr id="110" name="Google Shape;110;p15"/>
          <p:cNvPicPr preferRelativeResize="0"/>
          <p:nvPr/>
        </p:nvPicPr>
        <p:blipFill rotWithShape="1">
          <a:blip r:embed="rId6">
            <a:alphaModFix/>
          </a:blip>
          <a:srcRect b="0" l="0" r="0" t="0"/>
          <a:stretch/>
        </p:blipFill>
        <p:spPr>
          <a:xfrm>
            <a:off x="-439275" y="5044346"/>
            <a:ext cx="4705016" cy="2361261"/>
          </a:xfrm>
          <a:prstGeom prst="rect">
            <a:avLst/>
          </a:prstGeom>
          <a:noFill/>
          <a:ln>
            <a:noFill/>
          </a:ln>
        </p:spPr>
      </p:pic>
      <p:pic>
        <p:nvPicPr>
          <p:cNvPr id="111" name="Google Shape;111;p15"/>
          <p:cNvPicPr preferRelativeResize="0"/>
          <p:nvPr/>
        </p:nvPicPr>
        <p:blipFill rotWithShape="1">
          <a:blip r:embed="rId7">
            <a:alphaModFix/>
          </a:blip>
          <a:srcRect b="0" l="0" r="0" t="0"/>
          <a:stretch/>
        </p:blipFill>
        <p:spPr>
          <a:xfrm>
            <a:off x="8166784" y="5638643"/>
            <a:ext cx="977216" cy="1172659"/>
          </a:xfrm>
          <a:prstGeom prst="rect">
            <a:avLst/>
          </a:prstGeom>
          <a:noFill/>
          <a:ln>
            <a:noFill/>
          </a:ln>
        </p:spPr>
      </p:pic>
      <p:sp>
        <p:nvSpPr>
          <p:cNvPr id="112" name="Google Shape;112;p15"/>
          <p:cNvSpPr txBox="1"/>
          <p:nvPr/>
        </p:nvSpPr>
        <p:spPr>
          <a:xfrm>
            <a:off x="4572000" y="6059379"/>
            <a:ext cx="3960300" cy="648000"/>
          </a:xfrm>
          <a:prstGeom prst="rect">
            <a:avLst/>
          </a:prstGeom>
          <a:noFill/>
          <a:ln>
            <a:noFill/>
          </a:ln>
        </p:spPr>
        <p:txBody>
          <a:bodyPr anchorCtr="0" anchor="t" bIns="45700" lIns="91425" spcFirstLastPara="1" rIns="91425" wrap="square" tIns="45700">
            <a:normAutofit fontScale="40000"/>
          </a:bodyPr>
          <a:lstStyle/>
          <a:p>
            <a:pPr indent="0" lvl="0" marL="0" rtl="0" algn="l">
              <a:spcBef>
                <a:spcPts val="0"/>
              </a:spcBef>
              <a:spcAft>
                <a:spcPts val="0"/>
              </a:spcAft>
              <a:buNone/>
            </a:pPr>
            <a:r>
              <a:rPr b="1" i="1" lang="en-GB" sz="7200">
                <a:solidFill>
                  <a:srgbClr val="000000"/>
                </a:solidFill>
                <a:latin typeface="Libre Baskerville"/>
                <a:ea typeface="Libre Baskerville"/>
                <a:cs typeface="Libre Baskerville"/>
                <a:sym typeface="Libre Baskerville"/>
              </a:rPr>
              <a:t>Collaboration Cara</a:t>
            </a:r>
            <a:endParaRPr b="1" i="1" sz="7200">
              <a:solidFill>
                <a:srgbClr val="000000"/>
              </a:solidFill>
              <a:latin typeface="Libre Baskerville"/>
              <a:ea typeface="Libre Baskerville"/>
              <a:cs typeface="Libre Baskerville"/>
              <a:sym typeface="Libre Baskerville"/>
            </a:endParaRPr>
          </a:p>
        </p:txBody>
      </p:sp>
      <p:pic>
        <p:nvPicPr>
          <p:cNvPr descr="Jesus told us to love our neighbors. One time, a guy asked Jesus to explain who he meant by “neighbor.” Find out who Jesus wants us to love in this parable from Luke 10:25-37.&#10;&#10;There's all kinds of cool stuff on the Kids' Club channel for you to explore and we’re always updating with brand new content. Subscribe and stick around so you never miss out on new and exciting videos that the whole family can enjoy. And be sure to like and comment as well! We’d love to hear from you.&#10;&#10;For more sweet music and videos, check out crossroadskidsclub.net." id="113" name="Google Shape;113;p15" title="God's Story: The Good Samaritan">
            <a:hlinkClick r:id="rId8"/>
          </p:cNvPr>
          <p:cNvPicPr preferRelativeResize="0"/>
          <p:nvPr/>
        </p:nvPicPr>
        <p:blipFill>
          <a:blip r:embed="rId9">
            <a:alphaModFix/>
          </a:blip>
          <a:stretch>
            <a:fillRect/>
          </a:stretch>
        </p:blipFill>
        <p:spPr>
          <a:xfrm>
            <a:off x="3979875" y="1338575"/>
            <a:ext cx="5011726" cy="3758801"/>
          </a:xfrm>
          <a:prstGeom prst="rect">
            <a:avLst/>
          </a:prstGeom>
          <a:noFill/>
          <a:ln>
            <a:noFill/>
          </a:ln>
        </p:spPr>
      </p:pic>
      <p:sp>
        <p:nvSpPr>
          <p:cNvPr id="114" name="Google Shape;114;p15"/>
          <p:cNvSpPr txBox="1"/>
          <p:nvPr/>
        </p:nvSpPr>
        <p:spPr>
          <a:xfrm>
            <a:off x="4831200" y="196925"/>
            <a:ext cx="30000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10"/>
              </a:rPr>
              <a:t>https://www.bbc.co.uk/teach/school-radio/assemblies-the-good-samaritan-modern-setting-ks2/zjsx2v4</a:t>
            </a:r>
            <a:r>
              <a:rPr lang="en-GB"/>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3"/>
                                        </p:tgtEl>
                                        <p:attrNameLst>
                                          <p:attrName>style.visibility</p:attrName>
                                        </p:attrNameLst>
                                      </p:cBhvr>
                                      <p:to>
                                        <p:strVal val="visible"/>
                                      </p:to>
                                    </p:set>
                                    <p:animEffect filter="fade" transition="in">
                                      <p:cBhvr>
                                        <p:cTn dur="1000"/>
                                        <p:tgtEl>
                                          <p:spTgt spid="1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pic>
        <p:nvPicPr>
          <p:cNvPr id="119" name="Google Shape;119;p16"/>
          <p:cNvPicPr preferRelativeResize="0"/>
          <p:nvPr/>
        </p:nvPicPr>
        <p:blipFill rotWithShape="1">
          <a:blip r:embed="rId3">
            <a:alphaModFix/>
          </a:blip>
          <a:srcRect b="0" l="0" r="0" t="0"/>
          <a:stretch/>
        </p:blipFill>
        <p:spPr>
          <a:xfrm>
            <a:off x="5118775" y="2873200"/>
            <a:ext cx="3761199" cy="1864100"/>
          </a:xfrm>
          <a:prstGeom prst="rect">
            <a:avLst/>
          </a:prstGeom>
          <a:noFill/>
          <a:ln>
            <a:noFill/>
          </a:ln>
        </p:spPr>
      </p:pic>
      <p:sp>
        <p:nvSpPr>
          <p:cNvPr id="120" name="Google Shape;120;p16"/>
          <p:cNvSpPr/>
          <p:nvPr/>
        </p:nvSpPr>
        <p:spPr>
          <a:xfrm>
            <a:off x="136325" y="260650"/>
            <a:ext cx="5083800" cy="3939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Close</a:t>
            </a:r>
            <a:r>
              <a:rPr b="1" lang="en-GB" sz="4800">
                <a:solidFill>
                  <a:schemeClr val="dk1"/>
                </a:solidFill>
                <a:latin typeface="Quintessential"/>
                <a:ea typeface="Quintessential"/>
                <a:cs typeface="Quintessential"/>
                <a:sym typeface="Quintessential"/>
              </a:rPr>
              <a:t> your eyes </a:t>
            </a:r>
            <a:r>
              <a:rPr b="1" lang="en-GB" sz="4800">
                <a:solidFill>
                  <a:schemeClr val="dk1"/>
                </a:solidFill>
                <a:latin typeface="Quintessential"/>
                <a:ea typeface="Quintessential"/>
                <a:cs typeface="Quintessential"/>
                <a:sym typeface="Quintessential"/>
              </a:rPr>
              <a:t>and</a:t>
            </a:r>
            <a:r>
              <a:rPr b="1" lang="en-GB" sz="4800">
                <a:solidFill>
                  <a:schemeClr val="dk1"/>
                </a:solidFill>
                <a:latin typeface="Quintessential"/>
                <a:ea typeface="Quintessential"/>
                <a:cs typeface="Quintessential"/>
                <a:sym typeface="Quintessential"/>
              </a:rPr>
              <a:t> tell God. H</a:t>
            </a:r>
            <a:r>
              <a:rPr b="1" lang="en-GB" sz="4800">
                <a:solidFill>
                  <a:schemeClr val="dk1"/>
                </a:solidFill>
                <a:latin typeface="Quintessential"/>
                <a:ea typeface="Quintessential"/>
                <a:cs typeface="Quintessential"/>
                <a:sym typeface="Quintessential"/>
              </a:rPr>
              <a:t>ow you will ‘help your neighbours around </a:t>
            </a:r>
            <a:r>
              <a:rPr b="1" lang="en-GB" sz="4800">
                <a:solidFill>
                  <a:schemeClr val="dk1"/>
                </a:solidFill>
                <a:latin typeface="Quintessential"/>
                <a:ea typeface="Quintessential"/>
                <a:cs typeface="Quintessential"/>
                <a:sym typeface="Quintessential"/>
              </a:rPr>
              <a:t>the</a:t>
            </a:r>
            <a:r>
              <a:rPr b="1" lang="en-GB" sz="4800">
                <a:solidFill>
                  <a:schemeClr val="dk1"/>
                </a:solidFill>
                <a:latin typeface="Quintessential"/>
                <a:ea typeface="Quintessential"/>
                <a:cs typeface="Quintessential"/>
                <a:sym typeface="Quintessential"/>
              </a:rPr>
              <a:t> world?’</a:t>
            </a:r>
            <a:endParaRPr b="1" sz="4800">
              <a:solidFill>
                <a:schemeClr val="dk1"/>
              </a:solidFill>
              <a:latin typeface="Quintessential"/>
              <a:ea typeface="Quintessential"/>
              <a:cs typeface="Quintessential"/>
              <a:sym typeface="Quintessential"/>
            </a:endParaRPr>
          </a:p>
        </p:txBody>
      </p:sp>
      <p:sp>
        <p:nvSpPr>
          <p:cNvPr id="121" name="Google Shape;121;p16"/>
          <p:cNvSpPr/>
          <p:nvPr/>
        </p:nvSpPr>
        <p:spPr>
          <a:xfrm>
            <a:off x="186621" y="4948104"/>
            <a:ext cx="4799700" cy="1323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8000">
                <a:solidFill>
                  <a:schemeClr val="dk1"/>
                </a:solidFill>
                <a:latin typeface="Quintessential"/>
                <a:ea typeface="Quintessential"/>
                <a:cs typeface="Quintessential"/>
                <a:sym typeface="Quintessential"/>
              </a:rPr>
              <a:t>Respond</a:t>
            </a:r>
            <a:endParaRPr sz="8000">
              <a:solidFill>
                <a:schemeClr val="dk1"/>
              </a:solidFill>
              <a:latin typeface="Calibri"/>
              <a:ea typeface="Calibri"/>
              <a:cs typeface="Calibri"/>
              <a:sym typeface="Calibri"/>
            </a:endParaRPr>
          </a:p>
        </p:txBody>
      </p:sp>
      <p:pic>
        <p:nvPicPr>
          <p:cNvPr id="122" name="Google Shape;122;p16"/>
          <p:cNvPicPr preferRelativeResize="0"/>
          <p:nvPr/>
        </p:nvPicPr>
        <p:blipFill rotWithShape="1">
          <a:blip r:embed="rId4">
            <a:alphaModFix/>
          </a:blip>
          <a:srcRect b="0" l="0" r="0" t="0"/>
          <a:stretch/>
        </p:blipFill>
        <p:spPr>
          <a:xfrm>
            <a:off x="8166784" y="5638643"/>
            <a:ext cx="977216" cy="1172659"/>
          </a:xfrm>
          <a:prstGeom prst="rect">
            <a:avLst/>
          </a:prstGeom>
          <a:noFill/>
          <a:ln>
            <a:noFill/>
          </a:ln>
        </p:spPr>
      </p:pic>
      <p:sp>
        <p:nvSpPr>
          <p:cNvPr id="123" name="Google Shape;123;p16"/>
          <p:cNvSpPr txBox="1"/>
          <p:nvPr/>
        </p:nvSpPr>
        <p:spPr>
          <a:xfrm>
            <a:off x="4572000" y="6059379"/>
            <a:ext cx="3960300" cy="648000"/>
          </a:xfrm>
          <a:prstGeom prst="rect">
            <a:avLst/>
          </a:prstGeom>
          <a:noFill/>
          <a:ln>
            <a:noFill/>
          </a:ln>
        </p:spPr>
        <p:txBody>
          <a:bodyPr anchorCtr="0" anchor="t" bIns="45700" lIns="91425" spcFirstLastPara="1" rIns="91425" wrap="square" tIns="45700">
            <a:normAutofit fontScale="40000"/>
          </a:bodyPr>
          <a:lstStyle/>
          <a:p>
            <a:pPr indent="0" lvl="0" marL="0" rtl="0" algn="l">
              <a:spcBef>
                <a:spcPts val="0"/>
              </a:spcBef>
              <a:spcAft>
                <a:spcPts val="0"/>
              </a:spcAft>
              <a:buNone/>
            </a:pPr>
            <a:r>
              <a:rPr b="1" i="1" lang="en-GB" sz="7200">
                <a:solidFill>
                  <a:srgbClr val="000000"/>
                </a:solidFill>
                <a:latin typeface="Libre Baskerville"/>
                <a:ea typeface="Libre Baskerville"/>
                <a:cs typeface="Libre Baskerville"/>
                <a:sym typeface="Libre Baskerville"/>
              </a:rPr>
              <a:t>Collaboration Cara</a:t>
            </a:r>
            <a:endParaRPr b="1" i="1" sz="7200">
              <a:solidFill>
                <a:srgbClr val="000000"/>
              </a:solidFill>
              <a:latin typeface="Libre Baskerville"/>
              <a:ea typeface="Libre Baskerville"/>
              <a:cs typeface="Libre Baskerville"/>
              <a:sym typeface="Libre Baskerville"/>
            </a:endParaRPr>
          </a:p>
        </p:txBody>
      </p:sp>
      <p:pic>
        <p:nvPicPr>
          <p:cNvPr id="124" name="Google Shape;124;p16"/>
          <p:cNvPicPr preferRelativeResize="0"/>
          <p:nvPr/>
        </p:nvPicPr>
        <p:blipFill rotWithShape="1">
          <a:blip r:embed="rId5">
            <a:alphaModFix/>
          </a:blip>
          <a:srcRect b="0" l="0" r="0" t="0"/>
          <a:stretch/>
        </p:blipFill>
        <p:spPr>
          <a:xfrm>
            <a:off x="5220125" y="937110"/>
            <a:ext cx="3312175" cy="15492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7"/>
          <p:cNvSpPr/>
          <p:nvPr/>
        </p:nvSpPr>
        <p:spPr>
          <a:xfrm>
            <a:off x="614699" y="2487664"/>
            <a:ext cx="4042110"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6000">
                <a:solidFill>
                  <a:schemeClr val="dk1"/>
                </a:solidFill>
                <a:latin typeface="Quintessential"/>
                <a:ea typeface="Quintessential"/>
                <a:cs typeface="Quintessential"/>
                <a:sym typeface="Quintessential"/>
              </a:rPr>
              <a:t>Speak and ask God for help</a:t>
            </a:r>
            <a:endParaRPr sz="6000">
              <a:solidFill>
                <a:schemeClr val="dk1"/>
              </a:solidFill>
              <a:latin typeface="Calibri"/>
              <a:ea typeface="Calibri"/>
              <a:cs typeface="Calibri"/>
              <a:sym typeface="Calibri"/>
            </a:endParaRPr>
          </a:p>
        </p:txBody>
      </p:sp>
      <p:pic>
        <p:nvPicPr>
          <p:cNvPr id="130" name="Google Shape;130;p17"/>
          <p:cNvPicPr preferRelativeResize="0"/>
          <p:nvPr/>
        </p:nvPicPr>
        <p:blipFill rotWithShape="1">
          <a:blip r:embed="rId3">
            <a:alphaModFix/>
          </a:blip>
          <a:srcRect b="0" l="0" r="0" t="0"/>
          <a:stretch/>
        </p:blipFill>
        <p:spPr>
          <a:xfrm>
            <a:off x="-20573" y="260648"/>
            <a:ext cx="6394182" cy="2376264"/>
          </a:xfrm>
          <a:prstGeom prst="rect">
            <a:avLst/>
          </a:prstGeom>
          <a:noFill/>
          <a:ln>
            <a:noFill/>
          </a:ln>
        </p:spPr>
      </p:pic>
      <p:pic>
        <p:nvPicPr>
          <p:cNvPr id="131" name="Google Shape;131;p17"/>
          <p:cNvPicPr preferRelativeResize="0"/>
          <p:nvPr/>
        </p:nvPicPr>
        <p:blipFill rotWithShape="1">
          <a:blip r:embed="rId4">
            <a:alphaModFix/>
          </a:blip>
          <a:srcRect b="0" l="0" r="0" t="0"/>
          <a:stretch/>
        </p:blipFill>
        <p:spPr>
          <a:xfrm>
            <a:off x="5508104" y="1988840"/>
            <a:ext cx="3082995" cy="3699594"/>
          </a:xfrm>
          <a:prstGeom prst="rect">
            <a:avLst/>
          </a:prstGeom>
          <a:noFill/>
          <a:ln>
            <a:noFill/>
          </a:ln>
        </p:spPr>
      </p:pic>
      <p:sp>
        <p:nvSpPr>
          <p:cNvPr id="132" name="Google Shape;132;p17"/>
          <p:cNvSpPr/>
          <p:nvPr/>
        </p:nvSpPr>
        <p:spPr>
          <a:xfrm>
            <a:off x="4351776" y="5840465"/>
            <a:ext cx="4539900" cy="769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rgbClr val="000000"/>
                </a:solidFill>
                <a:latin typeface="Quintessential"/>
                <a:ea typeface="Quintessential"/>
                <a:cs typeface="Quintessential"/>
                <a:sym typeface="Quintessential"/>
              </a:rPr>
              <a:t>curious and active</a:t>
            </a:r>
            <a:endParaRPr sz="4400">
              <a:solidFill>
                <a:srgbClr val="0000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