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de6831ad7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de6831ad7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13aee0768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13aee0768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113aee07684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113aee07684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113aee07684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113aee07684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113aee07684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113aee07684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113aee07684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113aee07684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13aee07684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13aee07684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93C47D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13"/>
          <p:cNvGrpSpPr/>
          <p:nvPr/>
        </p:nvGrpSpPr>
        <p:grpSpPr>
          <a:xfrm>
            <a:off x="1776405" y="862346"/>
            <a:ext cx="5738561" cy="4050032"/>
            <a:chOff x="3289202" y="1031772"/>
            <a:chExt cx="4718823" cy="3240544"/>
          </a:xfrm>
        </p:grpSpPr>
        <p:grpSp>
          <p:nvGrpSpPr>
            <p:cNvPr id="55" name="Google Shape;55;p13"/>
            <p:cNvGrpSpPr/>
            <p:nvPr/>
          </p:nvGrpSpPr>
          <p:grpSpPr>
            <a:xfrm>
              <a:off x="3289202" y="1031772"/>
              <a:ext cx="4718818" cy="3240544"/>
              <a:chOff x="2621458" y="2420888"/>
              <a:chExt cx="5952842" cy="3828621"/>
            </a:xfrm>
          </p:grpSpPr>
          <p:pic>
            <p:nvPicPr>
              <p:cNvPr id="56" name="Google Shape;56;p13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2621458" y="2420888"/>
                <a:ext cx="4254798" cy="382862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57" name="Google Shape;57;p13"/>
              <p:cNvPicPr preferRelativeResize="0"/>
              <p:nvPr/>
            </p:nvPicPr>
            <p:blipFill rotWithShape="1">
              <a:blip r:embed="rId4">
                <a:alphaModFix/>
              </a:blip>
              <a:srcRect b="4192" l="15023" r="0" t="8455"/>
              <a:stretch/>
            </p:blipFill>
            <p:spPr>
              <a:xfrm>
                <a:off x="6530988" y="4149080"/>
                <a:ext cx="2043312" cy="210042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descr="https://lh6.googleusercontent.com/xKiTzx8RGPd-R9Uik4D8fsa5afU7o6HLSV42pHjqmygEL0fwxP5O--d-xoTTO0iDD8MGJjoaCR1fvsVHrPFcmlcH3Cm5f75zNC6sc8vb-KBVpBSqMyCFFhfLeR6IA1dSDt-fRcNJejym8iKcmg" id="58" name="Google Shape;58;p13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668075" y="1031775"/>
              <a:ext cx="1339950" cy="15091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9" name="Google Shape;59;p13"/>
          <p:cNvSpPr txBox="1"/>
          <p:nvPr/>
        </p:nvSpPr>
        <p:spPr>
          <a:xfrm>
            <a:off x="369600" y="138600"/>
            <a:ext cx="83004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Say Hello to Dewi’s Dream Team</a:t>
            </a:r>
            <a:endParaRPr b="1" sz="46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/>
        </p:nvSpPr>
        <p:spPr>
          <a:xfrm>
            <a:off x="200200" y="127625"/>
            <a:ext cx="83004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The Power of Yet…</a:t>
            </a:r>
            <a:endParaRPr b="1" sz="4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00200" y="955375"/>
            <a:ext cx="4352700" cy="3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800">
                <a:solidFill>
                  <a:srgbClr val="0000FF"/>
                </a:solidFill>
              </a:rPr>
              <a:t>Our friends begin the year wishing </a:t>
            </a:r>
            <a:r>
              <a:rPr i="1" lang="en-GB" sz="2800">
                <a:solidFill>
                  <a:srgbClr val="0000FF"/>
                </a:solidFill>
              </a:rPr>
              <a:t>they</a:t>
            </a:r>
            <a:r>
              <a:rPr i="1" lang="en-GB" sz="2800">
                <a:solidFill>
                  <a:srgbClr val="0000FF"/>
                </a:solidFill>
              </a:rPr>
              <a:t> had each others’ talents and gifts</a:t>
            </a:r>
            <a:r>
              <a:rPr i="1" lang="en-GB" sz="2800">
                <a:solidFill>
                  <a:srgbClr val="0000FF"/>
                </a:solidFill>
              </a:rPr>
              <a:t>.</a:t>
            </a:r>
            <a:r>
              <a:rPr lang="en-GB" sz="2800"/>
              <a:t> 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In the story ‘</a:t>
            </a:r>
            <a:r>
              <a:rPr b="1" lang="en-GB" sz="2800"/>
              <a:t>The Power of Yet</a:t>
            </a:r>
            <a:r>
              <a:rPr lang="en-GB" sz="2800"/>
              <a:t>’, they realise it is just they can’t do it yet. If they keep trying, they will succeed!  </a:t>
            </a:r>
            <a:endParaRPr sz="2800"/>
          </a:p>
        </p:txBody>
      </p:sp>
      <p:grpSp>
        <p:nvGrpSpPr>
          <p:cNvPr id="66" name="Google Shape;66;p14"/>
          <p:cNvGrpSpPr/>
          <p:nvPr/>
        </p:nvGrpSpPr>
        <p:grpSpPr>
          <a:xfrm>
            <a:off x="4659371" y="1857124"/>
            <a:ext cx="4352643" cy="3154994"/>
            <a:chOff x="3289202" y="1031772"/>
            <a:chExt cx="4718823" cy="3240544"/>
          </a:xfrm>
        </p:grpSpPr>
        <p:grpSp>
          <p:nvGrpSpPr>
            <p:cNvPr id="67" name="Google Shape;67;p14"/>
            <p:cNvGrpSpPr/>
            <p:nvPr/>
          </p:nvGrpSpPr>
          <p:grpSpPr>
            <a:xfrm>
              <a:off x="3289202" y="1031772"/>
              <a:ext cx="4718818" cy="3240544"/>
              <a:chOff x="2621458" y="2420888"/>
              <a:chExt cx="5952842" cy="3828621"/>
            </a:xfrm>
          </p:grpSpPr>
          <p:pic>
            <p:nvPicPr>
              <p:cNvPr id="68" name="Google Shape;68;p14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2621458" y="2420888"/>
                <a:ext cx="4254798" cy="382862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9" name="Google Shape;69;p14"/>
              <p:cNvPicPr preferRelativeResize="0"/>
              <p:nvPr/>
            </p:nvPicPr>
            <p:blipFill rotWithShape="1">
              <a:blip r:embed="rId4">
                <a:alphaModFix/>
              </a:blip>
              <a:srcRect b="4192" l="15023" r="0" t="8455"/>
              <a:stretch/>
            </p:blipFill>
            <p:spPr>
              <a:xfrm>
                <a:off x="6530988" y="4149080"/>
                <a:ext cx="2043312" cy="210042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descr="https://lh6.googleusercontent.com/xKiTzx8RGPd-R9Uik4D8fsa5afU7o6HLSV42pHjqmygEL0fwxP5O--d-xoTTO0iDD8MGJjoaCR1fvsVHrPFcmlcH3Cm5f75zNC6sc8vb-KBVpBSqMyCFFhfLeR6IA1dSDt-fRcNJejym8iKcmg" id="70" name="Google Shape;70;p14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668075" y="1031775"/>
              <a:ext cx="1339950" cy="150917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/>
        </p:nvSpPr>
        <p:spPr>
          <a:xfrm>
            <a:off x="200200" y="127625"/>
            <a:ext cx="83004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Perseverance</a:t>
            </a: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 Pete</a:t>
            </a:r>
            <a:endParaRPr b="1" sz="46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6" name="Google Shape;76;p15"/>
          <p:cNvPicPr preferRelativeResize="0"/>
          <p:nvPr/>
        </p:nvPicPr>
        <p:blipFill rotWithShape="1">
          <a:blip r:embed="rId3">
            <a:alphaModFix/>
          </a:blip>
          <a:srcRect b="5495" l="28058" r="23160" t="13210"/>
          <a:stretch/>
        </p:blipFill>
        <p:spPr>
          <a:xfrm>
            <a:off x="6452467" y="127621"/>
            <a:ext cx="2446826" cy="4888276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5"/>
          <p:cNvSpPr txBox="1"/>
          <p:nvPr/>
        </p:nvSpPr>
        <p:spPr>
          <a:xfrm>
            <a:off x="200200" y="955375"/>
            <a:ext cx="5775000" cy="3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800">
                <a:solidFill>
                  <a:srgbClr val="0000FF"/>
                </a:solidFill>
              </a:rPr>
              <a:t>Pete sometimes finds things hard, but he doesn’t give up, he </a:t>
            </a:r>
            <a:r>
              <a:rPr i="1" lang="en-GB" sz="2800">
                <a:solidFill>
                  <a:srgbClr val="0000FF"/>
                </a:solidFill>
              </a:rPr>
              <a:t>perseveres</a:t>
            </a:r>
            <a:r>
              <a:rPr i="1" lang="en-GB" sz="2800">
                <a:solidFill>
                  <a:srgbClr val="0000FF"/>
                </a:solidFill>
              </a:rPr>
              <a:t>.</a:t>
            </a:r>
            <a:r>
              <a:rPr lang="en-GB" sz="2800"/>
              <a:t> 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In the story ‘</a:t>
            </a:r>
            <a:r>
              <a:rPr b="1" lang="en-GB" sz="2800"/>
              <a:t>The Christmas Card Crisis</a:t>
            </a:r>
            <a:r>
              <a:rPr lang="en-GB" sz="2800"/>
              <a:t>’, Pete didn’t know what card design he was going to make for the school competition - but he </a:t>
            </a:r>
            <a:r>
              <a:rPr b="1" i="1" lang="en-GB" sz="2800"/>
              <a:t>persevered</a:t>
            </a:r>
            <a:r>
              <a:rPr lang="en-GB" sz="2800"/>
              <a:t> (and had a lot of fun!)</a:t>
            </a:r>
            <a:endParaRPr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/>
          <p:nvPr/>
        </p:nvSpPr>
        <p:spPr>
          <a:xfrm>
            <a:off x="96100" y="96825"/>
            <a:ext cx="83004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Connecting Cate</a:t>
            </a:r>
            <a:endParaRPr b="1" sz="4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200200" y="954775"/>
            <a:ext cx="5775000" cy="40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800">
                <a:solidFill>
                  <a:srgbClr val="0000FF"/>
                </a:solidFill>
              </a:rPr>
              <a:t>Cate is good at making links between things, </a:t>
            </a:r>
            <a:r>
              <a:rPr i="1" lang="en-GB" sz="2800">
                <a:solidFill>
                  <a:srgbClr val="0000FF"/>
                </a:solidFill>
              </a:rPr>
              <a:t>which</a:t>
            </a:r>
            <a:r>
              <a:rPr i="1" lang="en-GB" sz="2800">
                <a:solidFill>
                  <a:srgbClr val="0000FF"/>
                </a:solidFill>
              </a:rPr>
              <a:t> helps her learning.</a:t>
            </a:r>
            <a:r>
              <a:rPr lang="en-GB" sz="2800"/>
              <a:t> 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In the story ‘</a:t>
            </a:r>
            <a:r>
              <a:rPr b="1" lang="en-GB" sz="2800"/>
              <a:t>The School Trip</a:t>
            </a:r>
            <a:r>
              <a:rPr lang="en-GB" sz="2800"/>
              <a:t>’, Cate wanted to win a competition to be a zoo keeper for a day, so she linked together all </a:t>
            </a:r>
            <a:r>
              <a:rPr lang="en-GB" sz="2800"/>
              <a:t>the</a:t>
            </a:r>
            <a:r>
              <a:rPr lang="en-GB" sz="2800"/>
              <a:t> fun animals facts she found out in the zoo and won the prize!</a:t>
            </a:r>
            <a:endParaRPr sz="2800"/>
          </a:p>
        </p:txBody>
      </p:sp>
      <p:pic>
        <p:nvPicPr>
          <p:cNvPr id="84" name="Google Shape;84;p16"/>
          <p:cNvPicPr preferRelativeResize="0"/>
          <p:nvPr/>
        </p:nvPicPr>
        <p:blipFill rotWithShape="1">
          <a:blip r:embed="rId3">
            <a:alphaModFix/>
          </a:blip>
          <a:srcRect b="4793" l="15645" r="20781" t="13826"/>
          <a:stretch/>
        </p:blipFill>
        <p:spPr>
          <a:xfrm>
            <a:off x="5806087" y="111025"/>
            <a:ext cx="3194613" cy="4907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/>
          <p:nvPr/>
        </p:nvSpPr>
        <p:spPr>
          <a:xfrm>
            <a:off x="135225" y="0"/>
            <a:ext cx="83004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Knowing Norman</a:t>
            </a:r>
            <a:endParaRPr b="1" sz="4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7"/>
          <p:cNvSpPr txBox="1"/>
          <p:nvPr/>
        </p:nvSpPr>
        <p:spPr>
          <a:xfrm>
            <a:off x="135225" y="892800"/>
            <a:ext cx="6237000" cy="40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800">
                <a:solidFill>
                  <a:srgbClr val="0000FF"/>
                </a:solidFill>
              </a:rPr>
              <a:t>Norman knows how to use resources and other </a:t>
            </a:r>
            <a:r>
              <a:rPr i="1" lang="en-GB" sz="2800">
                <a:solidFill>
                  <a:srgbClr val="0000FF"/>
                </a:solidFill>
              </a:rPr>
              <a:t>people</a:t>
            </a:r>
            <a:r>
              <a:rPr i="1" lang="en-GB" sz="2800">
                <a:solidFill>
                  <a:srgbClr val="0000FF"/>
                </a:solidFill>
              </a:rPr>
              <a:t> to help him.</a:t>
            </a:r>
            <a:r>
              <a:rPr lang="en-GB" sz="2800"/>
              <a:t> He may not always know the </a:t>
            </a:r>
            <a:r>
              <a:rPr lang="en-GB" sz="2800"/>
              <a:t>answer</a:t>
            </a:r>
            <a:r>
              <a:rPr lang="en-GB" sz="2800"/>
              <a:t> at first, but he can research on the </a:t>
            </a:r>
            <a:r>
              <a:rPr lang="en-GB" sz="2800"/>
              <a:t>internet</a:t>
            </a:r>
            <a:r>
              <a:rPr lang="en-GB" sz="2800"/>
              <a:t>, in books and by asking </a:t>
            </a:r>
            <a:r>
              <a:rPr lang="en-GB" sz="2800"/>
              <a:t>friends, family and teachers to get the answer. In the story ‘</a:t>
            </a:r>
            <a:r>
              <a:rPr b="1" lang="en-GB" sz="2800"/>
              <a:t>The Eisteddfod’</a:t>
            </a:r>
            <a:r>
              <a:rPr lang="en-GB" sz="2800"/>
              <a:t>, he did that to help his friend Cara win first prize! What a good friend he is!!</a:t>
            </a:r>
            <a:endParaRPr sz="2800"/>
          </a:p>
        </p:txBody>
      </p:sp>
      <p:pic>
        <p:nvPicPr>
          <p:cNvPr id="91" name="Google Shape;91;p17"/>
          <p:cNvPicPr preferRelativeResize="0"/>
          <p:nvPr/>
        </p:nvPicPr>
        <p:blipFill rotWithShape="1">
          <a:blip r:embed="rId3">
            <a:alphaModFix/>
          </a:blip>
          <a:srcRect b="0" l="21256" r="21983" t="8491"/>
          <a:stretch/>
        </p:blipFill>
        <p:spPr>
          <a:xfrm>
            <a:off x="6463850" y="113825"/>
            <a:ext cx="2540950" cy="4915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/>
          <p:nvPr/>
        </p:nvSpPr>
        <p:spPr>
          <a:xfrm>
            <a:off x="135225" y="0"/>
            <a:ext cx="83004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Collaboration Cara</a:t>
            </a:r>
            <a:endParaRPr b="1" sz="46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" name="Google Shape;97;p18"/>
          <p:cNvPicPr preferRelativeResize="0"/>
          <p:nvPr/>
        </p:nvPicPr>
        <p:blipFill rotWithShape="1">
          <a:blip r:embed="rId3">
            <a:alphaModFix/>
          </a:blip>
          <a:srcRect b="0" l="22530" r="21271" t="3558"/>
          <a:stretch/>
        </p:blipFill>
        <p:spPr>
          <a:xfrm>
            <a:off x="6637275" y="77000"/>
            <a:ext cx="2371550" cy="4883476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8"/>
          <p:cNvSpPr txBox="1"/>
          <p:nvPr/>
        </p:nvSpPr>
        <p:spPr>
          <a:xfrm>
            <a:off x="200200" y="954775"/>
            <a:ext cx="5775000" cy="32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800">
                <a:solidFill>
                  <a:srgbClr val="0000FF"/>
                </a:solidFill>
              </a:rPr>
              <a:t>Cara loves to work as a team. She is helpful and kind and supports her friends.</a:t>
            </a:r>
            <a:r>
              <a:rPr lang="en-GB" sz="2800"/>
              <a:t> 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In the story ‘</a:t>
            </a:r>
            <a:r>
              <a:rPr b="1" lang="en-GB" sz="2800"/>
              <a:t>The PPTA Stall</a:t>
            </a:r>
            <a:r>
              <a:rPr lang="en-GB" sz="2800"/>
              <a:t>’, Cara was reminded how important teamwork is (and how </a:t>
            </a:r>
            <a:r>
              <a:rPr lang="en-GB" sz="2800"/>
              <a:t>important</a:t>
            </a:r>
            <a:r>
              <a:rPr lang="en-GB" sz="2800"/>
              <a:t> good </a:t>
            </a:r>
            <a:r>
              <a:rPr lang="en-GB" sz="2800"/>
              <a:t>friends</a:t>
            </a:r>
            <a:r>
              <a:rPr lang="en-GB" sz="2800"/>
              <a:t> are!)</a:t>
            </a:r>
            <a:endParaRPr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9"/>
          <p:cNvSpPr txBox="1"/>
          <p:nvPr/>
        </p:nvSpPr>
        <p:spPr>
          <a:xfrm>
            <a:off x="77000" y="0"/>
            <a:ext cx="8916300" cy="89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Achievement Twins - Aled and Anya</a:t>
            </a:r>
            <a:endParaRPr b="1" sz="46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9"/>
          <p:cNvSpPr txBox="1"/>
          <p:nvPr/>
        </p:nvSpPr>
        <p:spPr>
          <a:xfrm>
            <a:off x="152400" y="892800"/>
            <a:ext cx="4713300" cy="40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2800">
                <a:solidFill>
                  <a:srgbClr val="0000FF"/>
                </a:solidFill>
              </a:rPr>
              <a:t>Aled and Anya enjoy celebrating the success of their friends.</a:t>
            </a:r>
            <a:r>
              <a:rPr lang="en-GB" sz="2800"/>
              <a:t> </a:t>
            </a:r>
            <a:endParaRPr sz="2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They are inspired by others. In the story ‘</a:t>
            </a:r>
            <a:r>
              <a:rPr b="1" lang="en-GB" sz="2800"/>
              <a:t>Prize Day</a:t>
            </a:r>
            <a:r>
              <a:rPr lang="en-GB" sz="2800"/>
              <a:t>’, they remind everyone you are only really ever competing against yourself to be the best you can be.</a:t>
            </a:r>
            <a:endParaRPr sz="2800"/>
          </a:p>
        </p:txBody>
      </p:sp>
      <p:pic>
        <p:nvPicPr>
          <p:cNvPr id="105" name="Google Shape;10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65749" y="775247"/>
            <a:ext cx="4050000" cy="405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oogle Shape;110;p20"/>
          <p:cNvGrpSpPr/>
          <p:nvPr/>
        </p:nvGrpSpPr>
        <p:grpSpPr>
          <a:xfrm>
            <a:off x="1776405" y="862346"/>
            <a:ext cx="5738561" cy="4050032"/>
            <a:chOff x="3289202" y="1031772"/>
            <a:chExt cx="4718823" cy="3240544"/>
          </a:xfrm>
        </p:grpSpPr>
        <p:grpSp>
          <p:nvGrpSpPr>
            <p:cNvPr id="111" name="Google Shape;111;p20"/>
            <p:cNvGrpSpPr/>
            <p:nvPr/>
          </p:nvGrpSpPr>
          <p:grpSpPr>
            <a:xfrm>
              <a:off x="3289202" y="1031772"/>
              <a:ext cx="4718818" cy="3240544"/>
              <a:chOff x="2621458" y="2420888"/>
              <a:chExt cx="5952842" cy="3828621"/>
            </a:xfrm>
          </p:grpSpPr>
          <p:pic>
            <p:nvPicPr>
              <p:cNvPr id="112" name="Google Shape;112;p20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2621458" y="2420888"/>
                <a:ext cx="4254798" cy="3828620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13" name="Google Shape;113;p20"/>
              <p:cNvPicPr preferRelativeResize="0"/>
              <p:nvPr/>
            </p:nvPicPr>
            <p:blipFill rotWithShape="1">
              <a:blip r:embed="rId4">
                <a:alphaModFix/>
              </a:blip>
              <a:srcRect b="4192" l="15023" r="0" t="8455"/>
              <a:stretch/>
            </p:blipFill>
            <p:spPr>
              <a:xfrm>
                <a:off x="6530988" y="4149080"/>
                <a:ext cx="2043312" cy="2100429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descr="https://lh6.googleusercontent.com/xKiTzx8RGPd-R9Uik4D8fsa5afU7o6HLSV42pHjqmygEL0fwxP5O--d-xoTTO0iDD8MGJjoaCR1fvsVHrPFcmlcH3Cm5f75zNC6sc8vb-KBVpBSqMyCFFhfLeR6IA1dSDt-fRcNJejym8iKcmg" id="114" name="Google Shape;114;p20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668075" y="1031775"/>
              <a:ext cx="1339950" cy="15091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5" name="Google Shape;115;p20"/>
          <p:cNvSpPr txBox="1"/>
          <p:nvPr/>
        </p:nvSpPr>
        <p:spPr>
          <a:xfrm>
            <a:off x="369600" y="138600"/>
            <a:ext cx="83004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600">
                <a:latin typeface="Calibri"/>
                <a:ea typeface="Calibri"/>
                <a:cs typeface="Calibri"/>
                <a:sym typeface="Calibri"/>
              </a:rPr>
              <a:t>Who do you think you will be like today?</a:t>
            </a:r>
            <a:endParaRPr b="1" sz="46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